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7"/>
  </p:notesMasterIdLst>
  <p:sldIdLst>
    <p:sldId id="264" r:id="rId2"/>
    <p:sldId id="285" r:id="rId3"/>
    <p:sldId id="289" r:id="rId4"/>
    <p:sldId id="295" r:id="rId5"/>
    <p:sldId id="293" r:id="rId6"/>
    <p:sldId id="283" r:id="rId7"/>
    <p:sldId id="284" r:id="rId8"/>
    <p:sldId id="288" r:id="rId9"/>
    <p:sldId id="290" r:id="rId10"/>
    <p:sldId id="302" r:id="rId11"/>
    <p:sldId id="296" r:id="rId12"/>
    <p:sldId id="270" r:id="rId13"/>
    <p:sldId id="269" r:id="rId14"/>
    <p:sldId id="301" r:id="rId15"/>
    <p:sldId id="274" r:id="rId16"/>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a:srgbClr val="CC0000"/>
    <a:srgbClr val="660033"/>
    <a:srgbClr val="FF0066"/>
    <a:srgbClr val="AB2328"/>
    <a:srgbClr val="009900"/>
    <a:srgbClr val="256EFF"/>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59" autoAdjust="0"/>
    <p:restoredTop sz="94599" autoAdjust="0"/>
  </p:normalViewPr>
  <p:slideViewPr>
    <p:cSldViewPr>
      <p:cViewPr varScale="1">
        <p:scale>
          <a:sx n="86" d="100"/>
          <a:sy n="86" d="100"/>
        </p:scale>
        <p:origin x="-1038" y="-90"/>
      </p:cViewPr>
      <p:guideLst>
        <p:guide orient="horz" pos="4247"/>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194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tuikfileserver\TARIMSAL_EKONOMIK_HESAPLAR\TARIMSALFIYAT\2010=100_TFE\HABER_BULTENI_2014\Aral&#305;k\Tablo_Grafik_ayl&#305;k.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chart>
    <c:plotArea>
      <c:layout>
        <c:manualLayout>
          <c:layoutTarget val="inner"/>
          <c:xMode val="edge"/>
          <c:yMode val="edge"/>
          <c:x val="8.5151235405919096E-2"/>
          <c:y val="0.12517217006931478"/>
          <c:w val="0.77691773011132259"/>
          <c:h val="0.72349258267465333"/>
        </c:manualLayout>
      </c:layout>
      <c:lineChart>
        <c:grouping val="standard"/>
        <c:ser>
          <c:idx val="0"/>
          <c:order val="0"/>
          <c:tx>
            <c:strRef>
              <c:f>Veri!$A$6:$B$6</c:f>
              <c:strCache>
                <c:ptCount val="1"/>
                <c:pt idx="0">
                  <c:v>2013</c:v>
                </c:pt>
              </c:strCache>
            </c:strRef>
          </c:tx>
          <c:marker>
            <c:symbol val="circle"/>
            <c:size val="5"/>
          </c:marker>
          <c:val>
            <c:numRef>
              <c:f>Veri!$C$6:$N$6</c:f>
              <c:numCache>
                <c:formatCode>0.00</c:formatCode>
                <c:ptCount val="12"/>
                <c:pt idx="0">
                  <c:v>-2.6176786799420313</c:v>
                </c:pt>
                <c:pt idx="1">
                  <c:v>2.5632410118562072</c:v>
                </c:pt>
                <c:pt idx="2">
                  <c:v>6.5521598727031033E-2</c:v>
                </c:pt>
                <c:pt idx="3">
                  <c:v>-2.2262756653103111</c:v>
                </c:pt>
                <c:pt idx="4">
                  <c:v>5.802439607749335</c:v>
                </c:pt>
                <c:pt idx="5">
                  <c:v>3.377339723302299</c:v>
                </c:pt>
                <c:pt idx="6">
                  <c:v>0.25366280341133063</c:v>
                </c:pt>
                <c:pt idx="7">
                  <c:v>-4.3493434541726703</c:v>
                </c:pt>
                <c:pt idx="8">
                  <c:v>-2.7775244002553916</c:v>
                </c:pt>
                <c:pt idx="9">
                  <c:v>4.4330815780832165</c:v>
                </c:pt>
                <c:pt idx="10">
                  <c:v>0.87144012218129774</c:v>
                </c:pt>
                <c:pt idx="11">
                  <c:v>2.4893124332027128</c:v>
                </c:pt>
              </c:numCache>
            </c:numRef>
          </c:val>
        </c:ser>
        <c:ser>
          <c:idx val="1"/>
          <c:order val="1"/>
          <c:tx>
            <c:strRef>
              <c:f>Veri!$A$7:$B$7</c:f>
              <c:strCache>
                <c:ptCount val="1"/>
                <c:pt idx="0">
                  <c:v>2014</c:v>
                </c:pt>
              </c:strCache>
            </c:strRef>
          </c:tx>
          <c:marker>
            <c:symbol val="square"/>
            <c:size val="5"/>
          </c:marker>
          <c:val>
            <c:numRef>
              <c:f>Veri!$C$7:$N$7</c:f>
              <c:numCache>
                <c:formatCode>0.00</c:formatCode>
                <c:ptCount val="12"/>
                <c:pt idx="0">
                  <c:v>2.7758045917882277</c:v>
                </c:pt>
                <c:pt idx="1">
                  <c:v>-1.0714248548628398</c:v>
                </c:pt>
                <c:pt idx="2">
                  <c:v>0.81614965216710034</c:v>
                </c:pt>
                <c:pt idx="3">
                  <c:v>4.2500982353828114</c:v>
                </c:pt>
                <c:pt idx="4">
                  <c:v>1.0744769102899461E-3</c:v>
                </c:pt>
                <c:pt idx="5">
                  <c:v>-0.17590604095758541</c:v>
                </c:pt>
                <c:pt idx="6">
                  <c:v>-0.73425468015965123</c:v>
                </c:pt>
                <c:pt idx="7">
                  <c:v>-0.54829162040584933</c:v>
                </c:pt>
                <c:pt idx="8">
                  <c:v>2.2949344846786346</c:v>
                </c:pt>
                <c:pt idx="9">
                  <c:v>0.17703574869641187</c:v>
                </c:pt>
                <c:pt idx="10">
                  <c:v>0.14778025922159091</c:v>
                </c:pt>
                <c:pt idx="11">
                  <c:v>-1.3013300987190897</c:v>
                </c:pt>
              </c:numCache>
            </c:numRef>
          </c:val>
        </c:ser>
        <c:marker val="1"/>
        <c:axId val="74371840"/>
        <c:axId val="74373760"/>
      </c:lineChart>
      <c:catAx>
        <c:axId val="74371840"/>
        <c:scaling>
          <c:orientation val="minMax"/>
        </c:scaling>
        <c:axPos val="b"/>
        <c:title>
          <c:tx>
            <c:rich>
              <a:bodyPr/>
              <a:lstStyle/>
              <a:p>
                <a:pPr>
                  <a:defRPr sz="900" b="1" i="0" u="none" strike="noStrike" baseline="0">
                    <a:solidFill>
                      <a:srgbClr val="000000"/>
                    </a:solidFill>
                    <a:latin typeface="Arial"/>
                    <a:ea typeface="Arial"/>
                    <a:cs typeface="Arial"/>
                  </a:defRPr>
                </a:pPr>
                <a:r>
                  <a:rPr lang="tr-TR"/>
                  <a:t>Değişim Oranı (%)</a:t>
                </a:r>
              </a:p>
            </c:rich>
          </c:tx>
          <c:layout>
            <c:manualLayout>
              <c:xMode val="edge"/>
              <c:yMode val="edge"/>
              <c:x val="9.5641234500859797E-3"/>
              <c:y val="3.1460502921005842E-2"/>
            </c:manualLayout>
          </c:layout>
        </c:title>
        <c:numFmt formatCode="General" sourceLinked="1"/>
        <c:majorTickMark val="none"/>
        <c:tickLblPos val="nextTo"/>
        <c:spPr>
          <a:ln>
            <a:solidFill>
              <a:srgbClr val="FF0000"/>
            </a:solidFill>
          </a:ln>
        </c:spPr>
        <c:txPr>
          <a:bodyPr rot="0" vert="horz"/>
          <a:lstStyle/>
          <a:p>
            <a:pPr>
              <a:defRPr sz="900" b="0" i="0" u="none" strike="noStrike" baseline="0">
                <a:solidFill>
                  <a:srgbClr val="000000"/>
                </a:solidFill>
                <a:latin typeface="Arial"/>
                <a:ea typeface="Arial"/>
                <a:cs typeface="Arial"/>
              </a:defRPr>
            </a:pPr>
            <a:endParaRPr lang="tr-TR"/>
          </a:p>
        </c:txPr>
        <c:crossAx val="74373760"/>
        <c:crosses val="autoZero"/>
        <c:auto val="1"/>
        <c:lblAlgn val="ctr"/>
        <c:lblOffset val="100"/>
      </c:catAx>
      <c:valAx>
        <c:axId val="74373760"/>
        <c:scaling>
          <c:orientation val="minMax"/>
          <c:min val="-6"/>
        </c:scaling>
        <c:axPos val="l"/>
        <c:title>
          <c:tx>
            <c:rich>
              <a:bodyPr rot="0" vert="horz"/>
              <a:lstStyle/>
              <a:p>
                <a:pPr algn="ctr">
                  <a:defRPr sz="900" b="1" i="0" u="none" strike="noStrike" baseline="0">
                    <a:solidFill>
                      <a:srgbClr val="000000"/>
                    </a:solidFill>
                    <a:latin typeface="Arial"/>
                    <a:ea typeface="Arial"/>
                    <a:cs typeface="Arial"/>
                  </a:defRPr>
                </a:pPr>
                <a:r>
                  <a:rPr lang="tr-TR"/>
                  <a:t>Aylar</a:t>
                </a:r>
              </a:p>
            </c:rich>
          </c:tx>
          <c:layout>
            <c:manualLayout>
              <c:xMode val="edge"/>
              <c:yMode val="edge"/>
              <c:x val="0.41609195402298849"/>
              <c:y val="0.92733756667513334"/>
            </c:manualLayout>
          </c:layout>
        </c:title>
        <c:numFmt formatCode="0" sourceLinked="0"/>
        <c:tickLblPos val="nextTo"/>
        <c:txPr>
          <a:bodyPr rot="0" vert="horz"/>
          <a:lstStyle/>
          <a:p>
            <a:pPr>
              <a:defRPr sz="900" b="0" i="0" u="none" strike="noStrike" baseline="0">
                <a:solidFill>
                  <a:srgbClr val="000000"/>
                </a:solidFill>
                <a:latin typeface="Arial"/>
                <a:ea typeface="Arial"/>
                <a:cs typeface="Arial"/>
              </a:defRPr>
            </a:pPr>
            <a:endParaRPr lang="tr-TR"/>
          </a:p>
        </c:txPr>
        <c:crossAx val="74371840"/>
        <c:crosses val="autoZero"/>
        <c:crossBetween val="between"/>
      </c:valAx>
      <c:spPr>
        <a:ln>
          <a:noFill/>
        </a:ln>
        <a:scene3d>
          <a:camera prst="orthographicFront"/>
          <a:lightRig rig="threePt" dir="t"/>
        </a:scene3d>
        <a:sp3d prstMaterial="matte"/>
      </c:spPr>
    </c:plotArea>
    <c:legend>
      <c:legendPos val="b"/>
      <c:layout>
        <c:manualLayout>
          <c:xMode val="edge"/>
          <c:yMode val="edge"/>
          <c:x val="0.87669888677708563"/>
          <c:y val="0.43620252307171281"/>
          <c:w val="0.11556774368721182"/>
          <c:h val="0.19820607907882498"/>
        </c:manualLayout>
      </c:layout>
      <c:spPr>
        <a:ln w="6350">
          <a:noFill/>
        </a:ln>
      </c:spPr>
      <c:txPr>
        <a:bodyPr/>
        <a:lstStyle/>
        <a:p>
          <a:pPr>
            <a:defRPr sz="630" b="0" i="0" u="none" strike="noStrike" baseline="0">
              <a:solidFill>
                <a:srgbClr val="000000"/>
              </a:solidFill>
              <a:latin typeface="Arial"/>
              <a:ea typeface="Arial"/>
              <a:cs typeface="Arial"/>
            </a:defRPr>
          </a:pPr>
          <a:endParaRPr lang="tr-TR"/>
        </a:p>
      </c:txPr>
    </c:legend>
    <c:plotVisOnly val="1"/>
    <c:dispBlanksAs val="gap"/>
  </c:chart>
  <c:spPr>
    <a:ln>
      <a:noFill/>
    </a:ln>
  </c:spPr>
  <c:txPr>
    <a:bodyPr/>
    <a:lstStyle/>
    <a:p>
      <a:pPr>
        <a:defRPr sz="900" b="0" i="0" u="none" strike="noStrike" baseline="0">
          <a:solidFill>
            <a:srgbClr val="000000"/>
          </a:solidFill>
          <a:latin typeface="Arial"/>
          <a:ea typeface="Arial"/>
          <a:cs typeface="Arial"/>
        </a:defRPr>
      </a:pPr>
      <a:endParaRPr lang="tr-TR"/>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tr-TR"/>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tr-TR"/>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tr-T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1B30C5A0-01D1-446A-9EBF-B469A15024A6}"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pPr>
              <a:defRPr/>
            </a:pPr>
            <a:fld id="{3F35998C-6086-4B9A-AAAC-68A2DAC56ACE}" type="datetime1">
              <a:rPr lang="tr-TR" smtClean="0"/>
              <a:pPr>
                <a:defRPr/>
              </a:pPr>
              <a:t>19.02.2015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214A8444-DD2C-4812-9BF8-EFD9318DBA14}"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38DA1042-4B5E-4FEB-8F9B-155C186F0C5C}" type="datetime1">
              <a:rPr lang="tr-TR" smtClean="0"/>
              <a:pPr>
                <a:defRPr/>
              </a:pPr>
              <a:t>19.02.2015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03C5F371-044E-4FFC-B777-802514A2528E}"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14E8588B-3D51-4EDE-AC94-9449978F2238}" type="datetime1">
              <a:rPr lang="tr-TR" smtClean="0"/>
              <a:pPr>
                <a:defRPr/>
              </a:pPr>
              <a:t>19.02.2015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929A6201-2F1B-48BA-A03A-3E5E4C4E57B5}"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pPr>
              <a:defRPr/>
            </a:pPr>
            <a:fld id="{0301E3D9-4F35-4183-B28A-E39AE04F88BA}" type="datetime1">
              <a:rPr lang="tr-TR" smtClean="0"/>
              <a:pPr>
                <a:defRPr/>
              </a:pPr>
              <a:t>19.02.2015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AA727DC1-7271-43BD-B848-C184129B4839}"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76250"/>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a:solidFill>
                  <a:srgbClr val="AB2328"/>
                </a:solidFill>
                <a:latin typeface="Calibri" pitchFamily="34" charset="0"/>
                <a:cs typeface="Arial" charset="0"/>
              </a:rPr>
              <a:t>Agricultural Statistics Department</a:t>
            </a:r>
          </a:p>
          <a:p>
            <a:pPr>
              <a:spcBef>
                <a:spcPct val="20000"/>
              </a:spcBef>
              <a:defRPr/>
            </a:pPr>
            <a:endParaRPr lang="tr-TR" sz="1100">
              <a:solidFill>
                <a:srgbClr val="AB2328"/>
              </a:solidFill>
              <a:latin typeface="Calibri" pitchFamily="34" charset="0"/>
              <a:cs typeface="Arial"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pPr>
              <a:defRPr/>
            </a:pPr>
            <a:fld id="{3030086E-3D50-4D05-86EF-E12F696C0839}" type="datetime1">
              <a:rPr lang="tr-TR" smtClean="0"/>
              <a:pPr>
                <a:defRPr/>
              </a:pPr>
              <a:t>19.02.2015</a:t>
            </a:fld>
            <a:endParaRPr lang="tr-TR" dirty="0"/>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defRPr/>
            </a:pPr>
            <a:fld id="{6E445AA5-B7DD-4BFA-8D10-610DF17E888F}" type="slidenum">
              <a:rPr lang="tr-TR" smtClean="0"/>
              <a:pPr>
                <a:defRPr/>
              </a:pPr>
              <a:t>‹#›</a:t>
            </a:fld>
            <a:endParaRPr lang="tr-TR" dirty="0"/>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9"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pPr>
              <a:defRPr/>
            </a:pPr>
            <a:fld id="{13AF9788-CF48-4E12-8FAB-8184C2E65E69}" type="datetime1">
              <a:rPr lang="tr-TR" smtClean="0"/>
              <a:pPr>
                <a:defRPr/>
              </a:pPr>
              <a:t>19.02.2015</a:t>
            </a:fld>
            <a:endParaRPr lang="tr-TR" dirty="0"/>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pPr>
              <a:defRPr/>
            </a:pPr>
            <a:fld id="{0CE78248-7444-46BE-8F80-A85A0C9C18E9}" type="slidenum">
              <a:rPr lang="tr-TR" smtClean="0"/>
              <a:pPr>
                <a:defRPr/>
              </a:pPr>
              <a:t>‹#›</a:t>
            </a:fld>
            <a:endParaRPr lang="tr-TR" dirty="0"/>
          </a:p>
        </p:txBody>
      </p:sp>
      <p:sp>
        <p:nvSpPr>
          <p:cNvPr id="8"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9"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10"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1"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2"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pPr>
              <a:defRPr/>
            </a:pPr>
            <a:fld id="{BDD9493C-4811-47B0-ABF7-E56D6D9FC207}" type="datetime1">
              <a:rPr lang="tr-TR" smtClean="0"/>
              <a:pPr>
                <a:defRPr/>
              </a:pPr>
              <a:t>19.02.2015</a:t>
            </a:fld>
            <a:endParaRPr lang="tr-TR" dirty="0"/>
          </a:p>
        </p:txBody>
      </p:sp>
      <p:sp>
        <p:nvSpPr>
          <p:cNvPr id="8" name="7 Altbilgi Yer Tutucusu"/>
          <p:cNvSpPr>
            <a:spLocks noGrp="1"/>
          </p:cNvSpPr>
          <p:nvPr>
            <p:ph type="ftr" sz="quarter" idx="11"/>
          </p:nvPr>
        </p:nvSpPr>
        <p:spPr/>
        <p:txBody>
          <a:bodyPr/>
          <a:lstStyle/>
          <a:p>
            <a:endParaRPr kumimoji="0" lang="en-US"/>
          </a:p>
        </p:txBody>
      </p:sp>
      <p:sp>
        <p:nvSpPr>
          <p:cNvPr id="9" name="8 Slayt Numarası Yer Tutucusu"/>
          <p:cNvSpPr>
            <a:spLocks noGrp="1"/>
          </p:cNvSpPr>
          <p:nvPr>
            <p:ph type="sldNum" sz="quarter" idx="12"/>
          </p:nvPr>
        </p:nvSpPr>
        <p:spPr/>
        <p:txBody>
          <a:bodyPr/>
          <a:lstStyle/>
          <a:p>
            <a:pPr>
              <a:defRPr/>
            </a:pPr>
            <a:fld id="{DEE3AA79-F948-4DAD-A4F5-9C8591A79DA1}" type="slidenum">
              <a:rPr lang="tr-TR" smtClean="0"/>
              <a:pPr>
                <a:defRPr/>
              </a:pPr>
              <a:t>‹#›</a:t>
            </a:fld>
            <a:endParaRPr lang="tr-TR" dirty="0"/>
          </a:p>
        </p:txBody>
      </p:sp>
      <p:sp>
        <p:nvSpPr>
          <p:cNvPr id="10"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11"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12"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3"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4"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pPr>
              <a:defRPr/>
            </a:pPr>
            <a:fld id="{C1B78ECB-63A9-4FE2-A81D-6BC382E99465}" type="datetime1">
              <a:rPr lang="tr-TR" smtClean="0"/>
              <a:pPr>
                <a:defRPr/>
              </a:pPr>
              <a:t>19.02.2015</a:t>
            </a:fld>
            <a:endParaRPr lang="tr-TR" dirty="0"/>
          </a:p>
        </p:txBody>
      </p:sp>
      <p:sp>
        <p:nvSpPr>
          <p:cNvPr id="4" name="3 Altbilgi Yer Tutucusu"/>
          <p:cNvSpPr>
            <a:spLocks noGrp="1"/>
          </p:cNvSpPr>
          <p:nvPr>
            <p:ph type="ftr" sz="quarter" idx="11"/>
          </p:nvPr>
        </p:nvSpPr>
        <p:spPr/>
        <p:txBody>
          <a:bodyPr/>
          <a:lstStyle/>
          <a:p>
            <a:endParaRPr kumimoji="0" lang="en-US"/>
          </a:p>
        </p:txBody>
      </p:sp>
      <p:sp>
        <p:nvSpPr>
          <p:cNvPr id="5" name="4 Slayt Numarası Yer Tutucusu"/>
          <p:cNvSpPr>
            <a:spLocks noGrp="1"/>
          </p:cNvSpPr>
          <p:nvPr>
            <p:ph type="sldNum" sz="quarter" idx="12"/>
          </p:nvPr>
        </p:nvSpPr>
        <p:spPr/>
        <p:txBody>
          <a:bodyPr/>
          <a:lstStyle/>
          <a:p>
            <a:pPr>
              <a:defRPr/>
            </a:pPr>
            <a:fld id="{0DED240A-7AE4-4E03-97E1-8B0AEF350A31}" type="slidenum">
              <a:rPr lang="tr-TR" smtClean="0"/>
              <a:pPr>
                <a:defRPr/>
              </a:pPr>
              <a:t>‹#›</a:t>
            </a:fld>
            <a:endParaRPr lang="tr-TR" dirty="0"/>
          </a:p>
        </p:txBody>
      </p:sp>
      <p:sp>
        <p:nvSpPr>
          <p:cNvPr id="6"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7"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8"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9"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0"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fld id="{AA6DC074-522F-4620-8913-AC8861C82090}" type="datetime1">
              <a:rPr lang="tr-TR" smtClean="0"/>
              <a:pPr>
                <a:defRPr/>
              </a:pPr>
              <a:t>19.02.2015</a:t>
            </a:fld>
            <a:endParaRPr lang="tr-TR" dirty="0"/>
          </a:p>
        </p:txBody>
      </p:sp>
      <p:sp>
        <p:nvSpPr>
          <p:cNvPr id="3" name="2 Altbilgi Yer Tutucusu"/>
          <p:cNvSpPr>
            <a:spLocks noGrp="1"/>
          </p:cNvSpPr>
          <p:nvPr>
            <p:ph type="ftr" sz="quarter" idx="11"/>
          </p:nvPr>
        </p:nvSpPr>
        <p:spPr/>
        <p:txBody>
          <a:bodyPr/>
          <a:lstStyle/>
          <a:p>
            <a:endParaRPr kumimoji="0" lang="en-US"/>
          </a:p>
        </p:txBody>
      </p:sp>
      <p:sp>
        <p:nvSpPr>
          <p:cNvPr id="4" name="3 Slayt Numarası Yer Tutucusu"/>
          <p:cNvSpPr>
            <a:spLocks noGrp="1"/>
          </p:cNvSpPr>
          <p:nvPr>
            <p:ph type="sldNum" sz="quarter" idx="12"/>
          </p:nvPr>
        </p:nvSpPr>
        <p:spPr/>
        <p:txBody>
          <a:bodyPr/>
          <a:lstStyle/>
          <a:p>
            <a:pPr>
              <a:defRPr/>
            </a:pPr>
            <a:fld id="{F1D7E917-0293-4C33-ACC9-6009847E516E}" type="slidenum">
              <a:rPr lang="tr-TR" smtClean="0"/>
              <a:pPr>
                <a:defRPr/>
              </a:pPr>
              <a:t>‹#›</a:t>
            </a:fld>
            <a:endParaRPr lang="tr-TR" dirty="0"/>
          </a:p>
        </p:txBody>
      </p:sp>
      <p:sp>
        <p:nvSpPr>
          <p:cNvPr id="5"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6"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7"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8"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9"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FA5B6FDA-3028-4389-A96E-6EFBFB76C2D7}" type="datetime1">
              <a:rPr lang="tr-TR" smtClean="0"/>
              <a:pPr>
                <a:defRPr/>
              </a:pPr>
              <a:t>19.02.2015</a:t>
            </a:fld>
            <a:endParaRPr lang="tr-TR" dirty="0"/>
          </a:p>
        </p:txBody>
      </p:sp>
      <p:sp>
        <p:nvSpPr>
          <p:cNvPr id="6" name="5 Altbilgi Yer Tutucusu"/>
          <p:cNvSpPr>
            <a:spLocks noGrp="1"/>
          </p:cNvSpPr>
          <p:nvPr>
            <p:ph type="ftr" sz="quarter" idx="11"/>
          </p:nvPr>
        </p:nvSpPr>
        <p:spPr/>
        <p:txBody>
          <a:bodyPr/>
          <a:lstStyle/>
          <a:p>
            <a:endParaRPr kumimoji="0" lang="en-US" dirty="0"/>
          </a:p>
        </p:txBody>
      </p:sp>
      <p:sp>
        <p:nvSpPr>
          <p:cNvPr id="7" name="6 Slayt Numarası Yer Tutucusu"/>
          <p:cNvSpPr>
            <a:spLocks noGrp="1"/>
          </p:cNvSpPr>
          <p:nvPr>
            <p:ph type="sldNum" sz="quarter" idx="12"/>
          </p:nvPr>
        </p:nvSpPr>
        <p:spPr/>
        <p:txBody>
          <a:bodyPr/>
          <a:lstStyle/>
          <a:p>
            <a:pPr>
              <a:defRPr/>
            </a:pPr>
            <a:fld id="{2199DFCF-AB30-44F8-9D5C-83C1AB7B508C}" type="slidenum">
              <a:rPr lang="tr-TR" smtClean="0"/>
              <a:pPr>
                <a:defRPr/>
              </a:pPr>
              <a:t>‹#›</a:t>
            </a:fld>
            <a:endParaRPr lang="tr-TR" dirty="0"/>
          </a:p>
        </p:txBody>
      </p:sp>
      <p:sp>
        <p:nvSpPr>
          <p:cNvPr id="8"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9"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10"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1"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2"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pPr>
              <a:defRPr/>
            </a:pPr>
            <a:fld id="{03F0C39F-03BE-49D1-AFE4-4B04BA94CB4D}" type="datetime1">
              <a:rPr lang="tr-TR" smtClean="0"/>
              <a:pPr>
                <a:defRPr/>
              </a:pPr>
              <a:t>19.02.2015</a:t>
            </a:fld>
            <a:endParaRPr lang="tr-TR" dirty="0"/>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pPr>
              <a:defRPr/>
            </a:pPr>
            <a:fld id="{3117FE8B-59E7-43B2-A0E5-F7C97733959E}" type="slidenum">
              <a:rPr lang="tr-TR" smtClean="0"/>
              <a:pPr>
                <a:defRPr/>
              </a:pPr>
              <a:t>‹#›</a:t>
            </a:fld>
            <a:endParaRPr lang="tr-TR" dirty="0"/>
          </a:p>
        </p:txBody>
      </p:sp>
      <p:sp>
        <p:nvSpPr>
          <p:cNvPr id="8"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9" name="Rectangle 8"/>
          <p:cNvSpPr>
            <a:spLocks noChangeArrowheads="1"/>
          </p:cNvSpPr>
          <p:nvPr userDrawn="1"/>
        </p:nvSpPr>
        <p:spPr bwMode="auto">
          <a:xfrm>
            <a:off x="0" y="6330950"/>
            <a:ext cx="3924300" cy="498475"/>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dirty="0" err="1">
                <a:solidFill>
                  <a:schemeClr val="tx1">
                    <a:lumMod val="75000"/>
                    <a:lumOff val="25000"/>
                  </a:schemeClr>
                </a:solidFill>
                <a:latin typeface="Calibri" pitchFamily="34" charset="0"/>
                <a:cs typeface="Calibri" pitchFamily="34" charset="0"/>
              </a:rPr>
              <a:t>Agricultural</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Statistics</a:t>
            </a:r>
            <a:r>
              <a:rPr lang="tr-TR" sz="1200" b="1" dirty="0">
                <a:solidFill>
                  <a:schemeClr val="tx1">
                    <a:lumMod val="75000"/>
                    <a:lumOff val="25000"/>
                  </a:schemeClr>
                </a:solidFill>
                <a:latin typeface="Calibri" pitchFamily="34" charset="0"/>
                <a:cs typeface="Calibri" pitchFamily="34" charset="0"/>
              </a:rPr>
              <a:t> </a:t>
            </a:r>
            <a:r>
              <a:rPr lang="tr-TR" sz="1200" b="1" dirty="0" err="1">
                <a:solidFill>
                  <a:schemeClr val="tx1">
                    <a:lumMod val="75000"/>
                    <a:lumOff val="25000"/>
                  </a:schemeClr>
                </a:solidFill>
                <a:latin typeface="Calibri" pitchFamily="34" charset="0"/>
                <a:cs typeface="Calibri" pitchFamily="34" charset="0"/>
              </a:rPr>
              <a:t>Department</a:t>
            </a:r>
            <a:endParaRPr lang="tr-TR" sz="1200" b="1" dirty="0">
              <a:solidFill>
                <a:schemeClr val="tx1">
                  <a:lumMod val="75000"/>
                  <a:lumOff val="25000"/>
                </a:schemeClr>
              </a:solidFill>
              <a:latin typeface="Calibri" pitchFamily="34" charset="0"/>
              <a:cs typeface="Calibri" pitchFamily="34" charset="0"/>
            </a:endParaRPr>
          </a:p>
          <a:p>
            <a:pPr>
              <a:spcBef>
                <a:spcPct val="20000"/>
              </a:spcBef>
              <a:defRPr/>
            </a:pPr>
            <a:r>
              <a:rPr lang="tr-TR" sz="1100" dirty="0" err="1">
                <a:solidFill>
                  <a:schemeClr val="tx1">
                    <a:lumMod val="50000"/>
                    <a:lumOff val="50000"/>
                  </a:schemeClr>
                </a:solidFill>
                <a:latin typeface="Calibri" pitchFamily="34" charset="0"/>
                <a:cs typeface="Calibri" pitchFamily="34" charset="0"/>
              </a:rPr>
              <a:t>Agricultural</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Structure</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and</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Economic</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Accounts</a:t>
            </a:r>
            <a:r>
              <a:rPr lang="tr-TR" sz="1100" dirty="0">
                <a:solidFill>
                  <a:schemeClr val="tx1">
                    <a:lumMod val="50000"/>
                    <a:lumOff val="50000"/>
                  </a:schemeClr>
                </a:solidFill>
                <a:latin typeface="Calibri" pitchFamily="34" charset="0"/>
                <a:cs typeface="Calibri" pitchFamily="34" charset="0"/>
              </a:rPr>
              <a:t> </a:t>
            </a:r>
            <a:r>
              <a:rPr lang="tr-TR" sz="1100" dirty="0" err="1">
                <a:solidFill>
                  <a:schemeClr val="tx1">
                    <a:lumMod val="50000"/>
                    <a:lumOff val="50000"/>
                  </a:schemeClr>
                </a:solidFill>
                <a:latin typeface="Calibri" pitchFamily="34" charset="0"/>
                <a:cs typeface="Calibri" pitchFamily="34" charset="0"/>
              </a:rPr>
              <a:t>Group</a:t>
            </a:r>
            <a:endParaRPr lang="tr-TR" sz="1100" dirty="0">
              <a:solidFill>
                <a:schemeClr val="tx1">
                  <a:lumMod val="50000"/>
                  <a:lumOff val="50000"/>
                </a:schemeClr>
              </a:solidFill>
              <a:latin typeface="Calibri" pitchFamily="34" charset="0"/>
              <a:cs typeface="Calibri" pitchFamily="34" charset="0"/>
            </a:endParaRPr>
          </a:p>
        </p:txBody>
      </p:sp>
      <p:pic>
        <p:nvPicPr>
          <p:cNvPr id="10" name="Picture 9" descr="logoLAR"/>
          <p:cNvPicPr>
            <a:picLocks noChangeAspect="1" noChangeArrowheads="1"/>
          </p:cNvPicPr>
          <p:nvPr userDrawn="1"/>
        </p:nvPicPr>
        <p:blipFill>
          <a:blip r:embed="rId2" cstate="print"/>
          <a:srcRect/>
          <a:stretch>
            <a:fillRect/>
          </a:stretch>
        </p:blipFill>
        <p:spPr bwMode="auto">
          <a:xfrm>
            <a:off x="8259763" y="117475"/>
            <a:ext cx="654050" cy="403225"/>
          </a:xfrm>
          <a:prstGeom prst="rect">
            <a:avLst/>
          </a:prstGeom>
          <a:noFill/>
          <a:ln w="9525">
            <a:noFill/>
            <a:miter lim="800000"/>
            <a:headEnd/>
            <a:tailEnd/>
          </a:ln>
        </p:spPr>
      </p:pic>
      <p:sp>
        <p:nvSpPr>
          <p:cNvPr id="11"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2"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99"/>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4F12B13-D1AE-4090-8494-733891E1B076}" type="datetime1">
              <a:rPr lang="tr-TR" smtClean="0"/>
              <a:pPr>
                <a:defRPr/>
              </a:pPr>
              <a:t>19.02.2015</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eaLnBrk="1" latinLnBrk="0" hangingPunct="1"/>
            <a:endParaRPr kumimoji="0" lang="en-US" dirty="0">
              <a:solidFill>
                <a:schemeClr val="accent1">
                  <a:shade val="75000"/>
                </a:scheme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tr-TR" smtClean="0"/>
              <a:t>1</a:t>
            </a:r>
            <a:endParaRPr lang="tr-TR"/>
          </a:p>
        </p:txBody>
      </p:sp>
      <p:sp>
        <p:nvSpPr>
          <p:cNvPr id="7" name="Rectangle 7"/>
          <p:cNvSpPr>
            <a:spLocks noChangeArrowheads="1"/>
          </p:cNvSpPr>
          <p:nvPr userDrawn="1"/>
        </p:nvSpPr>
        <p:spPr bwMode="auto">
          <a:xfrm>
            <a:off x="107950" y="176213"/>
            <a:ext cx="3240088" cy="360362"/>
          </a:xfrm>
          <a:prstGeom prst="rect">
            <a:avLst/>
          </a:prstGeom>
          <a:noFill/>
          <a:ln w="9525">
            <a:noFill/>
            <a:miter lim="800000"/>
            <a:headEnd/>
            <a:tailEnd/>
          </a:ln>
        </p:spPr>
        <p:txBody>
          <a:bodyPr anchor="ctr"/>
          <a:lstStyle/>
          <a:p>
            <a:pPr>
              <a:defRPr/>
            </a:pPr>
            <a:r>
              <a:rPr lang="tr-TR" sz="1400" b="1">
                <a:solidFill>
                  <a:srgbClr val="AB2328"/>
                </a:solidFill>
                <a:latin typeface="Calibri" pitchFamily="34" charset="0"/>
              </a:rPr>
              <a:t/>
            </a:r>
            <a:br>
              <a:rPr lang="tr-TR" sz="1400" b="1">
                <a:solidFill>
                  <a:srgbClr val="AB2328"/>
                </a:solidFill>
                <a:latin typeface="Calibri" pitchFamily="34" charset="0"/>
              </a:rPr>
            </a:br>
            <a:r>
              <a:rPr lang="tr-TR" sz="1400" b="1">
                <a:solidFill>
                  <a:srgbClr val="AB2328"/>
                </a:solidFill>
                <a:latin typeface="Calibri" pitchFamily="34" charset="0"/>
              </a:rPr>
              <a:t>TURKISH STATISTICAL INSTITUTE</a:t>
            </a:r>
          </a:p>
        </p:txBody>
      </p:sp>
      <p:sp>
        <p:nvSpPr>
          <p:cNvPr id="8" name="Rectangle 8"/>
          <p:cNvSpPr>
            <a:spLocks noChangeArrowheads="1"/>
          </p:cNvSpPr>
          <p:nvPr userDrawn="1"/>
        </p:nvSpPr>
        <p:spPr bwMode="auto">
          <a:xfrm>
            <a:off x="0" y="6330950"/>
            <a:ext cx="3924300" cy="274638"/>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a:spAutoFit/>
          </a:bodyPr>
          <a:lstStyle/>
          <a:p>
            <a:pPr>
              <a:spcBef>
                <a:spcPct val="20000"/>
              </a:spcBef>
              <a:defRPr/>
            </a:pPr>
            <a:r>
              <a:rPr lang="tr-TR" sz="1200" b="1">
                <a:solidFill>
                  <a:srgbClr val="404040"/>
                </a:solidFill>
                <a:latin typeface="Calibri" pitchFamily="34" charset="0"/>
                <a:cs typeface="Arial" charset="0"/>
              </a:rPr>
              <a:t>Agricultural Statistics Department</a:t>
            </a:r>
          </a:p>
        </p:txBody>
      </p:sp>
      <p:pic>
        <p:nvPicPr>
          <p:cNvPr id="9" name="Picture 9" descr="logoLAR"/>
          <p:cNvPicPr>
            <a:picLocks noChangeAspect="1" noChangeArrowheads="1"/>
          </p:cNvPicPr>
          <p:nvPr userDrawn="1"/>
        </p:nvPicPr>
        <p:blipFill>
          <a:blip r:embed="rId13" cstate="print"/>
          <a:srcRect/>
          <a:stretch>
            <a:fillRect/>
          </a:stretch>
        </p:blipFill>
        <p:spPr bwMode="auto">
          <a:xfrm>
            <a:off x="8259763" y="117475"/>
            <a:ext cx="654050" cy="403225"/>
          </a:xfrm>
          <a:prstGeom prst="rect">
            <a:avLst/>
          </a:prstGeom>
          <a:noFill/>
          <a:ln w="9525">
            <a:noFill/>
            <a:miter lim="800000"/>
            <a:headEnd/>
            <a:tailEnd/>
          </a:ln>
        </p:spPr>
      </p:pic>
      <p:sp>
        <p:nvSpPr>
          <p:cNvPr id="10" name="Line 10"/>
          <p:cNvSpPr>
            <a:spLocks noChangeShapeType="1"/>
          </p:cNvSpPr>
          <p:nvPr userDrawn="1"/>
        </p:nvSpPr>
        <p:spPr bwMode="auto">
          <a:xfrm>
            <a:off x="0" y="647700"/>
            <a:ext cx="9144000" cy="0"/>
          </a:xfrm>
          <a:prstGeom prst="line">
            <a:avLst/>
          </a:prstGeom>
          <a:noFill/>
          <a:ln w="19050">
            <a:solidFill>
              <a:srgbClr val="AB2328"/>
            </a:solidFill>
            <a:round/>
            <a:headEnd/>
            <a:tailEnd/>
          </a:ln>
          <a:effectLst>
            <a:outerShdw blurRad="50800" dir="780000" algn="ctr" rotWithShape="0">
              <a:schemeClr val="bg1"/>
            </a:outerShdw>
          </a:effectLst>
        </p:spPr>
        <p:txBody>
          <a:bodyPr/>
          <a:lstStyle/>
          <a:p>
            <a:pPr>
              <a:defRPr/>
            </a:pPr>
            <a:endParaRPr lang="tr-TR">
              <a:cs typeface="+mn-cs"/>
            </a:endParaRPr>
          </a:p>
        </p:txBody>
      </p:sp>
      <p:sp>
        <p:nvSpPr>
          <p:cNvPr id="11" name="Line 11"/>
          <p:cNvSpPr>
            <a:spLocks noChangeShapeType="1"/>
          </p:cNvSpPr>
          <p:nvPr userDrawn="1"/>
        </p:nvSpPr>
        <p:spPr bwMode="auto">
          <a:xfrm>
            <a:off x="0" y="6286500"/>
            <a:ext cx="9144000" cy="0"/>
          </a:xfrm>
          <a:prstGeom prst="line">
            <a:avLst/>
          </a:prstGeom>
          <a:noFill/>
          <a:ln w="19050">
            <a:solidFill>
              <a:srgbClr val="AB2328"/>
            </a:solidFill>
            <a:round/>
            <a:headEnd/>
            <a:tailEnd/>
          </a:ln>
          <a:effectLst>
            <a:outerShdw blurRad="127000" dist="152400" dir="5400000" sx="65000" sy="65000" algn="ctr" rotWithShape="0">
              <a:schemeClr val="bg1"/>
            </a:outerShdw>
          </a:effectLst>
        </p:spPr>
        <p:txBody>
          <a:bodyPr/>
          <a:lstStyle/>
          <a:p>
            <a:pPr>
              <a:defRPr/>
            </a:pPr>
            <a:endParaRPr lang="tr-TR">
              <a:cs typeface="+mn-cs"/>
            </a:endParaRP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ransition spd="med">
    <p:pull dir="r"/>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Office_Word_97_-_2003_Belgesi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2 İçerik Yer Tutucusu"/>
          <p:cNvSpPr>
            <a:spLocks noGrp="1"/>
          </p:cNvSpPr>
          <p:nvPr>
            <p:ph idx="1"/>
          </p:nvPr>
        </p:nvSpPr>
        <p:spPr>
          <a:xfrm>
            <a:off x="179512" y="692696"/>
            <a:ext cx="8748464" cy="1080120"/>
          </a:xfrm>
        </p:spPr>
        <p:txBody>
          <a:bodyPr>
            <a:noAutofit/>
          </a:bodyPr>
          <a:lstStyle/>
          <a:p>
            <a:pPr algn="ctr">
              <a:buNone/>
            </a:pPr>
            <a:r>
              <a:rPr lang="tr-TR" sz="3600" b="1" dirty="0" err="1" smtClean="0">
                <a:solidFill>
                  <a:srgbClr val="0070C0"/>
                </a:solidFill>
              </a:rPr>
              <a:t>Agricultural</a:t>
            </a:r>
            <a:r>
              <a:rPr lang="tr-TR" sz="3600" b="1" dirty="0" smtClean="0">
                <a:solidFill>
                  <a:srgbClr val="0070C0"/>
                </a:solidFill>
              </a:rPr>
              <a:t> </a:t>
            </a:r>
            <a:r>
              <a:rPr lang="tr-TR" sz="3600" b="1" dirty="0" err="1" smtClean="0">
                <a:solidFill>
                  <a:srgbClr val="0070C0"/>
                </a:solidFill>
              </a:rPr>
              <a:t>Structure</a:t>
            </a:r>
            <a:r>
              <a:rPr lang="tr-TR" sz="3600" b="1" dirty="0" smtClean="0">
                <a:solidFill>
                  <a:srgbClr val="0070C0"/>
                </a:solidFill>
              </a:rPr>
              <a:t> </a:t>
            </a:r>
            <a:r>
              <a:rPr lang="tr-TR" sz="3600" b="1" dirty="0" err="1" smtClean="0">
                <a:solidFill>
                  <a:srgbClr val="0070C0"/>
                </a:solidFill>
              </a:rPr>
              <a:t>and</a:t>
            </a:r>
            <a:r>
              <a:rPr lang="tr-TR" sz="3600" b="1" dirty="0" smtClean="0">
                <a:solidFill>
                  <a:srgbClr val="0070C0"/>
                </a:solidFill>
              </a:rPr>
              <a:t> </a:t>
            </a:r>
            <a:r>
              <a:rPr lang="tr-TR" sz="3600" b="1" dirty="0" err="1" smtClean="0">
                <a:solidFill>
                  <a:srgbClr val="0070C0"/>
                </a:solidFill>
              </a:rPr>
              <a:t>Economic</a:t>
            </a:r>
            <a:r>
              <a:rPr lang="tr-TR" sz="3600" b="1" dirty="0" smtClean="0">
                <a:solidFill>
                  <a:srgbClr val="0070C0"/>
                </a:solidFill>
              </a:rPr>
              <a:t> </a:t>
            </a:r>
            <a:r>
              <a:rPr lang="tr-TR" sz="3600" b="1" dirty="0" err="1" smtClean="0">
                <a:solidFill>
                  <a:srgbClr val="0070C0"/>
                </a:solidFill>
              </a:rPr>
              <a:t>Accounts</a:t>
            </a:r>
            <a:r>
              <a:rPr lang="tr-TR" sz="3600" b="1" dirty="0" smtClean="0">
                <a:solidFill>
                  <a:srgbClr val="0070C0"/>
                </a:solidFill>
              </a:rPr>
              <a:t> </a:t>
            </a:r>
            <a:r>
              <a:rPr lang="tr-TR" sz="3600" b="1" dirty="0" err="1" smtClean="0">
                <a:solidFill>
                  <a:srgbClr val="0070C0"/>
                </a:solidFill>
              </a:rPr>
              <a:t>Group</a:t>
            </a:r>
            <a:endParaRPr lang="tr-TR" sz="3600" b="1" dirty="0" smtClean="0">
              <a:solidFill>
                <a:srgbClr val="0070C0"/>
              </a:solidFill>
            </a:endParaRPr>
          </a:p>
        </p:txBody>
      </p:sp>
      <p:sp>
        <p:nvSpPr>
          <p:cNvPr id="5" name="4 Slayt Numarası Yer Tutucusu"/>
          <p:cNvSpPr>
            <a:spLocks noGrp="1"/>
          </p:cNvSpPr>
          <p:nvPr>
            <p:ph type="sldNum" sz="quarter" idx="12"/>
          </p:nvPr>
        </p:nvSpPr>
        <p:spPr/>
        <p:txBody>
          <a:bodyPr/>
          <a:lstStyle/>
          <a:p>
            <a:pPr>
              <a:defRPr/>
            </a:pPr>
            <a:fld id="{3FD4C98D-DEA0-4418-9023-EF1687C37407}" type="slidenum">
              <a:rPr lang="tr-TR" smtClean="0"/>
              <a:pPr>
                <a:defRPr/>
              </a:pPr>
              <a:t>1</a:t>
            </a:fld>
            <a:endParaRPr lang="tr-TR" dirty="0"/>
          </a:p>
        </p:txBody>
      </p:sp>
      <p:sp>
        <p:nvSpPr>
          <p:cNvPr id="7" name="6 Dikdörtgen"/>
          <p:cNvSpPr/>
          <p:nvPr/>
        </p:nvSpPr>
        <p:spPr>
          <a:xfrm>
            <a:off x="1187624" y="2060848"/>
            <a:ext cx="7389331" cy="584775"/>
          </a:xfrm>
          <a:prstGeom prst="rect">
            <a:avLst/>
          </a:prstGeom>
        </p:spPr>
        <p:txBody>
          <a:bodyPr wrap="none">
            <a:spAutoFit/>
          </a:bodyPr>
          <a:lstStyle/>
          <a:p>
            <a:r>
              <a:rPr lang="tr-TR" sz="3200" b="1" dirty="0" smtClean="0">
                <a:solidFill>
                  <a:srgbClr val="C00000"/>
                </a:solidFill>
              </a:rPr>
              <a:t>2- </a:t>
            </a:r>
            <a:r>
              <a:rPr lang="tr-TR" sz="3200" b="1" dirty="0" err="1" smtClean="0">
                <a:solidFill>
                  <a:srgbClr val="C00000"/>
                </a:solidFill>
              </a:rPr>
              <a:t>Agricultural</a:t>
            </a:r>
            <a:r>
              <a:rPr lang="tr-TR" sz="3200" b="1" dirty="0" smtClean="0">
                <a:solidFill>
                  <a:srgbClr val="C00000"/>
                </a:solidFill>
              </a:rPr>
              <a:t>  </a:t>
            </a:r>
            <a:r>
              <a:rPr lang="tr-TR" sz="3200" b="1" dirty="0" err="1" smtClean="0">
                <a:solidFill>
                  <a:srgbClr val="C00000"/>
                </a:solidFill>
              </a:rPr>
              <a:t>Producer</a:t>
            </a:r>
            <a:r>
              <a:rPr lang="tr-TR" sz="3200" b="1" dirty="0" smtClean="0">
                <a:solidFill>
                  <a:srgbClr val="C00000"/>
                </a:solidFill>
              </a:rPr>
              <a:t> </a:t>
            </a:r>
            <a:r>
              <a:rPr lang="tr-TR" sz="3200" b="1" dirty="0" err="1" smtClean="0">
                <a:solidFill>
                  <a:srgbClr val="C00000"/>
                </a:solidFill>
              </a:rPr>
              <a:t>Price</a:t>
            </a:r>
            <a:r>
              <a:rPr lang="tr-TR" sz="3200" b="1" dirty="0" smtClean="0">
                <a:solidFill>
                  <a:srgbClr val="C00000"/>
                </a:solidFill>
              </a:rPr>
              <a:t> </a:t>
            </a:r>
            <a:r>
              <a:rPr lang="tr-TR" sz="3200" b="1" dirty="0" err="1" smtClean="0">
                <a:solidFill>
                  <a:srgbClr val="C00000"/>
                </a:solidFill>
              </a:rPr>
              <a:t>Index</a:t>
            </a:r>
            <a:r>
              <a:rPr lang="tr-TR" sz="3200" b="1" dirty="0" smtClean="0">
                <a:solidFill>
                  <a:srgbClr val="C00000"/>
                </a:solidFill>
              </a:rPr>
              <a:t> </a:t>
            </a:r>
            <a:endParaRPr lang="tr-TR" sz="3200" dirty="0">
              <a:solidFill>
                <a:srgbClr val="C00000"/>
              </a:solidFill>
            </a:endParaRPr>
          </a:p>
        </p:txBody>
      </p:sp>
      <p:graphicFrame>
        <p:nvGraphicFramePr>
          <p:cNvPr id="9" name="Chart 2"/>
          <p:cNvGraphicFramePr>
            <a:graphicFrameLocks/>
          </p:cNvGraphicFramePr>
          <p:nvPr/>
        </p:nvGraphicFramePr>
        <p:xfrm>
          <a:off x="251520" y="2780928"/>
          <a:ext cx="4752528" cy="3240360"/>
        </p:xfrm>
        <a:graphic>
          <a:graphicData uri="http://schemas.openxmlformats.org/drawingml/2006/chart">
            <c:chart xmlns:c="http://schemas.openxmlformats.org/drawingml/2006/chart" xmlns:r="http://schemas.openxmlformats.org/officeDocument/2006/relationships" r:id="rId2"/>
          </a:graphicData>
        </a:graphic>
      </p:graphicFrame>
      <p:pic>
        <p:nvPicPr>
          <p:cNvPr id="10" name="Picture 4" descr="https://encrypted-tbn3.gstatic.com/images?q=tbn:ANd9GcTgVmE8klYvruofoUG1XHD4cBD2DIdhD61T9InRjAKtdsgiNzFa"/>
          <p:cNvPicPr>
            <a:picLocks noChangeAspect="1" noChangeArrowheads="1"/>
          </p:cNvPicPr>
          <p:nvPr/>
        </p:nvPicPr>
        <p:blipFill>
          <a:blip r:embed="rId3" cstate="print"/>
          <a:srcRect/>
          <a:stretch>
            <a:fillRect/>
          </a:stretch>
        </p:blipFill>
        <p:spPr bwMode="auto">
          <a:xfrm>
            <a:off x="5076056" y="3212976"/>
            <a:ext cx="3816424" cy="2664296"/>
          </a:xfrm>
          <a:prstGeom prst="rect">
            <a:avLst/>
          </a:prstGeom>
          <a:noFill/>
        </p:spPr>
      </p:pic>
    </p:spTree>
  </p:cSld>
  <p:clrMapOvr>
    <a:masterClrMapping/>
  </p:clrMapOvr>
  <p:transition spd="med">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64488" cy="5361459"/>
          </a:xfrm>
        </p:spPr>
        <p:txBody>
          <a:bodyPr/>
          <a:lstStyle/>
          <a:p>
            <a:pPr algn="just"/>
            <a:r>
              <a:rPr lang="en-GB" b="1" dirty="0" smtClean="0">
                <a:solidFill>
                  <a:srgbClr val="0070C0"/>
                </a:solidFill>
              </a:rPr>
              <a:t>In monthly Agriculture PPI calculations, constant weights were used for all products except for fruits, vegetables, fisheries and seafood. For fruit and vegetable groups, weights change by season based on the production pattern, and for fisheries weights change based on the fishing seasons. </a:t>
            </a:r>
            <a:endParaRPr lang="tr-TR" b="1" dirty="0" smtClean="0">
              <a:solidFill>
                <a:srgbClr val="0070C0"/>
              </a:solidFill>
            </a:endParaRPr>
          </a:p>
          <a:p>
            <a:endParaRPr lang="tr-TR" dirty="0"/>
          </a:p>
        </p:txBody>
      </p:sp>
      <p:sp>
        <p:nvSpPr>
          <p:cNvPr id="4" name="3 Slayt Numarası Yer Tutucusu"/>
          <p:cNvSpPr>
            <a:spLocks noGrp="1"/>
          </p:cNvSpPr>
          <p:nvPr>
            <p:ph type="sldNum" sz="quarter" idx="12"/>
          </p:nvPr>
        </p:nvSpPr>
        <p:spPr/>
        <p:txBody>
          <a:bodyPr/>
          <a:lstStyle/>
          <a:p>
            <a:pPr>
              <a:defRPr/>
            </a:pPr>
            <a:fld id="{AA727DC1-7271-43BD-B848-C184129B4839}" type="slidenum">
              <a:rPr lang="tr-TR" smtClean="0"/>
              <a:pPr>
                <a:defRPr/>
              </a:pPr>
              <a:t>10</a:t>
            </a:fld>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0"/>
            <a:ext cx="4572000" cy="800100"/>
          </a:xfrm>
          <a:prstGeom prst="rect">
            <a:avLst/>
          </a:prstGeom>
        </p:spPr>
        <p:txBody>
          <a:bodyPr>
            <a:spAutoFit/>
          </a:bodyPr>
          <a:lstStyle/>
          <a:p>
            <a:pPr algn="ctr">
              <a:defRPr/>
            </a:pPr>
            <a:r>
              <a:rPr lang="en-US" sz="2800" b="1" dirty="0">
                <a:solidFill>
                  <a:srgbClr val="C00000"/>
                </a:solidFill>
                <a:latin typeface="+mj-lt"/>
              </a:rPr>
              <a:t>Data Flow Diagram</a:t>
            </a:r>
            <a:r>
              <a:rPr lang="en-US" dirty="0"/>
              <a:t/>
            </a:r>
            <a:br>
              <a:rPr lang="en-US" dirty="0"/>
            </a:br>
            <a:endParaRPr lang="en-US" dirty="0"/>
          </a:p>
        </p:txBody>
      </p:sp>
      <p:sp>
        <p:nvSpPr>
          <p:cNvPr id="3" name="2 Alt Başlık"/>
          <p:cNvSpPr txBox="1">
            <a:spLocks/>
          </p:cNvSpPr>
          <p:nvPr/>
        </p:nvSpPr>
        <p:spPr>
          <a:xfrm>
            <a:off x="457200" y="908050"/>
            <a:ext cx="8435975" cy="5400675"/>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1" i="0" u="none" strike="noStrike" kern="1200" cap="none" spc="0" normalizeH="0" baseline="0" noProof="0" smtClean="0">
                <a:ln>
                  <a:noFill/>
                </a:ln>
                <a:solidFill>
                  <a:srgbClr val="C00000"/>
                </a:solidFill>
                <a:effectLst/>
                <a:uLnTx/>
                <a:uFillTx/>
                <a:latin typeface="+mn-lt"/>
                <a:ea typeface="+mn-ea"/>
                <a:cs typeface="+mn-cs"/>
              </a:rPr>
              <a:t>Geographical coverage:</a:t>
            </a:r>
            <a:r>
              <a:rPr kumimoji="0" lang="tr-TR" sz="3200" b="0" i="0" u="none" strike="noStrike" kern="1200" cap="none" spc="0" normalizeH="0" baseline="0" noProof="0" smtClean="0">
                <a:ln>
                  <a:noFill/>
                </a:ln>
                <a:solidFill>
                  <a:srgbClr val="C00000"/>
                </a:solidFill>
                <a:effectLst/>
                <a:uLnTx/>
                <a:uFillTx/>
                <a:latin typeface="+mn-lt"/>
                <a:ea typeface="+mn-ea"/>
                <a:cs typeface="+mn-cs"/>
              </a:rPr>
              <a:t> </a:t>
            </a:r>
            <a:r>
              <a:rPr kumimoji="0" lang="tr-TR" sz="3200" b="1" i="0" u="none" strike="noStrike" kern="1200" cap="none" spc="0" normalizeH="0" baseline="0" noProof="0" smtClean="0">
                <a:ln>
                  <a:noFill/>
                </a:ln>
                <a:solidFill>
                  <a:srgbClr val="0070C0"/>
                </a:solidFill>
                <a:effectLst/>
                <a:uLnTx/>
                <a:uFillTx/>
                <a:latin typeface="+mn-lt"/>
                <a:ea typeface="+mn-ea"/>
                <a:cs typeface="+mn-cs"/>
              </a:rPr>
              <a:t>Turkey</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1600" b="1" i="0" u="none" strike="noStrike" kern="1200" cap="none" spc="0" normalizeH="0" baseline="0" noProof="0" smtClean="0">
                <a:ln>
                  <a:noFill/>
                </a:ln>
                <a:solidFill>
                  <a:schemeClr val="tx1"/>
                </a:solidFill>
                <a:effectLst/>
                <a:uLnTx/>
                <a:uFillTx/>
                <a:latin typeface="+mn-lt"/>
                <a:ea typeface="+mn-ea"/>
                <a:cs typeface="+mn-cs"/>
              </a:rPr>
              <a:t> </a:t>
            </a:r>
            <a:endParaRPr kumimoji="0" lang="tr-TR" sz="16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1" i="0" u="none" strike="noStrike" kern="1200" cap="none" spc="0" normalizeH="0" baseline="0" noProof="0" smtClean="0">
                <a:ln>
                  <a:noFill/>
                </a:ln>
                <a:solidFill>
                  <a:srgbClr val="C00000"/>
                </a:solidFill>
                <a:effectLst/>
                <a:uLnTx/>
                <a:uFillTx/>
                <a:latin typeface="+mn-lt"/>
                <a:ea typeface="+mn-ea"/>
                <a:cs typeface="+mn-cs"/>
              </a:rPr>
              <a:t>Current weight period: </a:t>
            </a:r>
            <a:r>
              <a:rPr kumimoji="0" lang="en-GB" sz="3200" b="1" i="0" u="none" strike="noStrike" kern="1200" cap="none" spc="0" normalizeH="0" baseline="0" noProof="0" smtClean="0">
                <a:ln>
                  <a:noFill/>
                </a:ln>
                <a:solidFill>
                  <a:srgbClr val="0070C0"/>
                </a:solidFill>
                <a:effectLst/>
                <a:uLnTx/>
                <a:uFillTx/>
                <a:latin typeface="+mn-lt"/>
                <a:ea typeface="+mn-ea"/>
                <a:cs typeface="+mn-cs"/>
              </a:rPr>
              <a:t>January 2009 - December 2011 (average of 2009, 2010 and 2011).</a:t>
            </a:r>
            <a:r>
              <a:rPr kumimoji="0" lang="tr-TR" sz="3200" b="1" i="0" u="none" strike="noStrike" kern="1200" cap="none" spc="0" normalizeH="0" baseline="0" noProof="0" smtClean="0">
                <a:ln>
                  <a:noFill/>
                </a:ln>
                <a:solidFill>
                  <a:srgbClr val="0070C0"/>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1600" b="1" i="0" u="none" strike="noStrike" kern="1200" cap="none" spc="0" normalizeH="0" baseline="0" noProof="0" smtClean="0">
                <a:ln>
                  <a:noFill/>
                </a:ln>
                <a:solidFill>
                  <a:schemeClr val="tx1"/>
                </a:solidFill>
                <a:effectLst/>
                <a:uLnTx/>
                <a:uFillTx/>
                <a:latin typeface="+mn-lt"/>
                <a:ea typeface="+mn-ea"/>
                <a:cs typeface="+mn-cs"/>
              </a:rPr>
              <a:t> </a:t>
            </a:r>
            <a:endParaRPr kumimoji="0" lang="tr-TR" sz="16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1" i="0" u="none" strike="noStrike" kern="1200" cap="none" spc="0" normalizeH="0" baseline="0" noProof="0" smtClean="0">
                <a:ln>
                  <a:noFill/>
                </a:ln>
                <a:solidFill>
                  <a:srgbClr val="C00000"/>
                </a:solidFill>
                <a:effectLst/>
                <a:uLnTx/>
                <a:uFillTx/>
                <a:latin typeface="+mn-lt"/>
                <a:ea typeface="+mn-ea"/>
                <a:cs typeface="+mn-cs"/>
              </a:rPr>
              <a:t>Frequency of weight updating: </a:t>
            </a:r>
            <a:r>
              <a:rPr kumimoji="0" lang="tr-TR" sz="3200" b="1" i="0" u="none" strike="noStrike" kern="1200" cap="none" spc="0" normalizeH="0" baseline="0" noProof="0" smtClean="0">
                <a:ln>
                  <a:noFill/>
                </a:ln>
                <a:solidFill>
                  <a:srgbClr val="0070C0"/>
                </a:solidFill>
                <a:effectLst/>
                <a:uLnTx/>
                <a:uFillTx/>
                <a:latin typeface="+mn-lt"/>
                <a:ea typeface="+mn-ea"/>
                <a:cs typeface="+mn-cs"/>
              </a:rPr>
              <a:t>Years ending with zero (0) and five (5) (every five years).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1600" b="1" i="0" u="none" strike="noStrike" kern="1200" cap="none" spc="0" normalizeH="0" baseline="0" noProof="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1" i="0" u="none" strike="noStrike" kern="1200" cap="none" spc="0" normalizeH="0" baseline="0" noProof="0" smtClean="0">
                <a:ln>
                  <a:noFill/>
                </a:ln>
                <a:solidFill>
                  <a:srgbClr val="C00000"/>
                </a:solidFill>
                <a:effectLst/>
                <a:uLnTx/>
                <a:uFillTx/>
                <a:latin typeface="+mn-lt"/>
                <a:ea typeface="+mn-ea"/>
                <a:cs typeface="+mn-cs"/>
              </a:rPr>
              <a:t>Seasonal  adjustment:</a:t>
            </a:r>
            <a:r>
              <a:rPr kumimoji="0" lang="tr-TR" sz="3200" b="0" i="0" u="none" strike="noStrike" kern="1200" cap="none" spc="0" normalizeH="0" baseline="0" noProof="0" smtClean="0">
                <a:ln>
                  <a:noFill/>
                </a:ln>
                <a:solidFill>
                  <a:srgbClr val="C00000"/>
                </a:solidFill>
                <a:effectLst/>
                <a:uLnTx/>
                <a:uFillTx/>
                <a:latin typeface="+mn-lt"/>
                <a:ea typeface="+mn-ea"/>
                <a:cs typeface="+mn-cs"/>
              </a:rPr>
              <a:t> </a:t>
            </a:r>
            <a:r>
              <a:rPr kumimoji="0" lang="tr-TR" sz="3200" b="1" i="0" u="none" strike="noStrike" kern="1200" cap="none" spc="0" normalizeH="0" baseline="0" noProof="0" smtClean="0">
                <a:ln>
                  <a:noFill/>
                </a:ln>
                <a:solidFill>
                  <a:srgbClr val="0070C0"/>
                </a:solidFill>
                <a:effectLst/>
                <a:uLnTx/>
                <a:uFillTx/>
                <a:latin typeface="+mn-lt"/>
                <a:ea typeface="+mn-ea"/>
                <a:cs typeface="+mn-cs"/>
              </a:rPr>
              <a:t>No.</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1" i="0" u="none" strike="noStrike" kern="1200" cap="none" spc="0" normalizeH="0" baseline="0" noProof="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58D6B62A-F0F8-40EF-884D-225A753312E5}" type="slidenum">
              <a:rPr lang="tr-TR" smtClean="0"/>
              <a:pPr>
                <a:defRPr/>
              </a:pPr>
              <a:t>12</a:t>
            </a:fld>
            <a:endParaRPr lang="tr-TR" dirty="0"/>
          </a:p>
        </p:txBody>
      </p:sp>
      <p:sp>
        <p:nvSpPr>
          <p:cNvPr id="4" name="2 Alt Başlık"/>
          <p:cNvSpPr>
            <a:spLocks noGrp="1"/>
          </p:cNvSpPr>
          <p:nvPr>
            <p:ph idx="1"/>
          </p:nvPr>
        </p:nvSpPr>
        <p:spPr>
          <a:xfrm>
            <a:off x="214282" y="785794"/>
            <a:ext cx="8715436" cy="5340369"/>
          </a:xfrm>
        </p:spPr>
        <p:txBody>
          <a:bodyPr>
            <a:normAutofit/>
          </a:bodyPr>
          <a:lstStyle/>
          <a:p>
            <a:r>
              <a:rPr lang="tr-TR" b="1" dirty="0" err="1" smtClean="0">
                <a:solidFill>
                  <a:srgbClr val="C00000"/>
                </a:solidFill>
              </a:rPr>
              <a:t>Compilation</a:t>
            </a:r>
            <a:r>
              <a:rPr lang="tr-TR" b="1" dirty="0" smtClean="0">
                <a:solidFill>
                  <a:srgbClr val="C00000"/>
                </a:solidFill>
              </a:rPr>
              <a:t> </a:t>
            </a:r>
            <a:r>
              <a:rPr lang="tr-TR" b="1" dirty="0" err="1" smtClean="0">
                <a:solidFill>
                  <a:srgbClr val="C00000"/>
                </a:solidFill>
              </a:rPr>
              <a:t>Practices</a:t>
            </a:r>
            <a:r>
              <a:rPr lang="tr-TR" b="1" dirty="0" smtClean="0">
                <a:solidFill>
                  <a:srgbClr val="C00000"/>
                </a:solidFill>
              </a:rPr>
              <a:t> </a:t>
            </a:r>
          </a:p>
          <a:p>
            <a:r>
              <a:rPr lang="tr-TR" b="1" dirty="0" err="1" smtClean="0">
                <a:solidFill>
                  <a:srgbClr val="0070C0"/>
                </a:solidFill>
              </a:rPr>
              <a:t>Prices</a:t>
            </a:r>
            <a:r>
              <a:rPr lang="tr-TR" b="1" dirty="0" smtClean="0">
                <a:solidFill>
                  <a:srgbClr val="0070C0"/>
                </a:solidFill>
              </a:rPr>
              <a:t>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compiled</a:t>
            </a:r>
            <a:r>
              <a:rPr lang="tr-TR" b="1" dirty="0" smtClean="0">
                <a:solidFill>
                  <a:srgbClr val="0070C0"/>
                </a:solidFill>
              </a:rPr>
              <a:t> </a:t>
            </a:r>
            <a:r>
              <a:rPr lang="tr-TR" b="1" dirty="0" err="1" smtClean="0">
                <a:solidFill>
                  <a:srgbClr val="0070C0"/>
                </a:solidFill>
              </a:rPr>
              <a:t>from</a:t>
            </a:r>
            <a:r>
              <a:rPr lang="tr-TR" b="1" dirty="0" smtClean="0">
                <a:solidFill>
                  <a:srgbClr val="0070C0"/>
                </a:solidFill>
              </a:rPr>
              <a:t> </a:t>
            </a:r>
            <a:r>
              <a:rPr lang="tr-TR" b="1" dirty="0" err="1" smtClean="0">
                <a:solidFill>
                  <a:srgbClr val="0070C0"/>
                </a:solidFill>
              </a:rPr>
              <a:t>surveys</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administrative</a:t>
            </a:r>
            <a:r>
              <a:rPr lang="tr-TR" b="1" dirty="0" smtClean="0">
                <a:solidFill>
                  <a:srgbClr val="0070C0"/>
                </a:solidFill>
              </a:rPr>
              <a:t> </a:t>
            </a:r>
            <a:r>
              <a:rPr lang="tr-TR" b="1" dirty="0" err="1" smtClean="0">
                <a:solidFill>
                  <a:srgbClr val="0070C0"/>
                </a:solidFill>
              </a:rPr>
              <a:t>registers</a:t>
            </a:r>
            <a:r>
              <a:rPr lang="tr-TR" b="1" dirty="0" smtClean="0">
                <a:solidFill>
                  <a:srgbClr val="0070C0"/>
                </a:solidFill>
              </a:rPr>
              <a:t>. </a:t>
            </a:r>
          </a:p>
          <a:p>
            <a:r>
              <a:rPr lang="tr-TR" b="1" dirty="0" err="1" smtClean="0">
                <a:solidFill>
                  <a:srgbClr val="0070C0"/>
                </a:solidFill>
              </a:rPr>
              <a:t>For</a:t>
            </a:r>
            <a:r>
              <a:rPr lang="tr-TR" b="1" dirty="0" smtClean="0">
                <a:solidFill>
                  <a:srgbClr val="0070C0"/>
                </a:solidFill>
              </a:rPr>
              <a:t> </a:t>
            </a:r>
            <a:r>
              <a:rPr lang="tr-TR" b="1" dirty="0" err="1" smtClean="0">
                <a:solidFill>
                  <a:srgbClr val="0070C0"/>
                </a:solidFill>
              </a:rPr>
              <a:t>products</a:t>
            </a:r>
            <a:r>
              <a:rPr lang="tr-TR" b="1" dirty="0" smtClean="0">
                <a:solidFill>
                  <a:srgbClr val="0070C0"/>
                </a:solidFill>
              </a:rPr>
              <a:t> </a:t>
            </a:r>
            <a:r>
              <a:rPr lang="tr-TR" b="1" dirty="0" err="1" smtClean="0">
                <a:solidFill>
                  <a:srgbClr val="0070C0"/>
                </a:solidFill>
              </a:rPr>
              <a:t>involved</a:t>
            </a:r>
            <a:r>
              <a:rPr lang="tr-TR" b="1" dirty="0" smtClean="0">
                <a:solidFill>
                  <a:srgbClr val="0070C0"/>
                </a:solidFill>
              </a:rPr>
              <a:t> </a:t>
            </a:r>
            <a:r>
              <a:rPr lang="tr-TR" b="1" dirty="0" err="1" smtClean="0">
                <a:solidFill>
                  <a:srgbClr val="0070C0"/>
                </a:solidFill>
              </a:rPr>
              <a:t>by</a:t>
            </a:r>
            <a:endParaRPr lang="tr-TR" b="1" dirty="0" smtClean="0">
              <a:solidFill>
                <a:srgbClr val="0070C0"/>
              </a:solidFill>
            </a:endParaRPr>
          </a:p>
          <a:p>
            <a:r>
              <a:rPr lang="tr-TR" b="1" dirty="0" smtClean="0">
                <a:solidFill>
                  <a:srgbClr val="C00000"/>
                </a:solidFill>
              </a:rPr>
              <a:t> 01 : </a:t>
            </a:r>
            <a:r>
              <a:rPr lang="tr-TR" b="1" dirty="0" err="1" smtClean="0">
                <a:solidFill>
                  <a:srgbClr val="0070C0"/>
                </a:solidFill>
              </a:rPr>
              <a:t>weekly</a:t>
            </a:r>
            <a:r>
              <a:rPr lang="tr-TR" b="1" dirty="0" smtClean="0">
                <a:solidFill>
                  <a:srgbClr val="0070C0"/>
                </a:solidFill>
              </a:rPr>
              <a:t> </a:t>
            </a:r>
            <a:r>
              <a:rPr lang="tr-TR" b="1" dirty="0" err="1" smtClean="0">
                <a:solidFill>
                  <a:srgbClr val="0070C0"/>
                </a:solidFill>
              </a:rPr>
              <a:t>prices</a:t>
            </a:r>
            <a:r>
              <a:rPr lang="tr-TR" b="1" dirty="0" smtClean="0">
                <a:solidFill>
                  <a:srgbClr val="0070C0"/>
                </a:solidFill>
              </a:rPr>
              <a:t> </a:t>
            </a:r>
            <a:r>
              <a:rPr lang="tr-TR" b="1" dirty="0" err="1" smtClean="0">
                <a:solidFill>
                  <a:srgbClr val="0070C0"/>
                </a:solidFill>
              </a:rPr>
              <a:t>for</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period</a:t>
            </a:r>
            <a:r>
              <a:rPr lang="tr-TR" b="1" dirty="0" smtClean="0">
                <a:solidFill>
                  <a:srgbClr val="0070C0"/>
                </a:solidFill>
              </a:rPr>
              <a:t> 1-31 of </a:t>
            </a:r>
            <a:r>
              <a:rPr lang="tr-TR" b="1" dirty="0" err="1" smtClean="0">
                <a:solidFill>
                  <a:srgbClr val="0070C0"/>
                </a:solidFill>
              </a:rPr>
              <a:t>every</a:t>
            </a:r>
            <a:r>
              <a:rPr lang="tr-TR" b="1" dirty="0" smtClean="0">
                <a:solidFill>
                  <a:srgbClr val="0070C0"/>
                </a:solidFill>
              </a:rPr>
              <a:t> </a:t>
            </a:r>
            <a:r>
              <a:rPr lang="tr-TR" b="1" dirty="0" err="1" smtClean="0">
                <a:solidFill>
                  <a:srgbClr val="0070C0"/>
                </a:solidFill>
              </a:rPr>
              <a:t>month</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for</a:t>
            </a:r>
            <a:r>
              <a:rPr lang="tr-TR" b="1" dirty="0" smtClean="0">
                <a:solidFill>
                  <a:srgbClr val="0070C0"/>
                </a:solidFill>
              </a:rPr>
              <a:t> </a:t>
            </a:r>
            <a:r>
              <a:rPr lang="tr-TR" b="1" dirty="0" err="1" smtClean="0">
                <a:solidFill>
                  <a:srgbClr val="0070C0"/>
                </a:solidFill>
              </a:rPr>
              <a:t>products</a:t>
            </a:r>
            <a:r>
              <a:rPr lang="tr-TR" b="1" dirty="0" smtClean="0">
                <a:solidFill>
                  <a:srgbClr val="0070C0"/>
                </a:solidFill>
              </a:rPr>
              <a:t> </a:t>
            </a:r>
            <a:r>
              <a:rPr lang="tr-TR" b="1" dirty="0" err="1" smtClean="0">
                <a:solidFill>
                  <a:srgbClr val="0070C0"/>
                </a:solidFill>
              </a:rPr>
              <a:t>involved</a:t>
            </a:r>
            <a:r>
              <a:rPr lang="tr-TR" b="1" dirty="0" smtClean="0">
                <a:solidFill>
                  <a:srgbClr val="0070C0"/>
                </a:solidFill>
              </a:rPr>
              <a:t> </a:t>
            </a:r>
            <a:r>
              <a:rPr lang="tr-TR" b="1" dirty="0" err="1" smtClean="0">
                <a:solidFill>
                  <a:srgbClr val="0070C0"/>
                </a:solidFill>
              </a:rPr>
              <a:t>by</a:t>
            </a:r>
            <a:endParaRPr lang="tr-TR" b="1" dirty="0" smtClean="0">
              <a:solidFill>
                <a:srgbClr val="0070C0"/>
              </a:solidFill>
            </a:endParaRPr>
          </a:p>
          <a:p>
            <a:r>
              <a:rPr lang="tr-TR" b="1" dirty="0" smtClean="0">
                <a:solidFill>
                  <a:srgbClr val="0070C0"/>
                </a:solidFill>
              </a:rPr>
              <a:t> </a:t>
            </a:r>
            <a:r>
              <a:rPr lang="tr-TR" b="1" dirty="0" smtClean="0">
                <a:solidFill>
                  <a:srgbClr val="C00000"/>
                </a:solidFill>
              </a:rPr>
              <a:t>02 </a:t>
            </a:r>
            <a:r>
              <a:rPr lang="tr-TR" b="1" dirty="0" err="1" smtClean="0">
                <a:solidFill>
                  <a:srgbClr val="C00000"/>
                </a:solidFill>
              </a:rPr>
              <a:t>and</a:t>
            </a:r>
            <a:r>
              <a:rPr lang="tr-TR" b="1" dirty="0" smtClean="0">
                <a:solidFill>
                  <a:srgbClr val="C00000"/>
                </a:solidFill>
              </a:rPr>
              <a:t> 03: </a:t>
            </a:r>
            <a:r>
              <a:rPr lang="tr-TR" b="1" dirty="0" err="1" smtClean="0">
                <a:solidFill>
                  <a:srgbClr val="0070C0"/>
                </a:solidFill>
              </a:rPr>
              <a:t>monthly</a:t>
            </a:r>
            <a:r>
              <a:rPr lang="tr-TR" b="1" dirty="0" smtClean="0">
                <a:solidFill>
                  <a:srgbClr val="0070C0"/>
                </a:solidFill>
              </a:rPr>
              <a:t> </a:t>
            </a:r>
            <a:r>
              <a:rPr lang="tr-TR" b="1" dirty="0" err="1" smtClean="0">
                <a:solidFill>
                  <a:srgbClr val="0070C0"/>
                </a:solidFill>
              </a:rPr>
              <a:t>average</a:t>
            </a:r>
            <a:r>
              <a:rPr lang="tr-TR" b="1" dirty="0" smtClean="0">
                <a:solidFill>
                  <a:srgbClr val="0070C0"/>
                </a:solidFill>
              </a:rPr>
              <a:t> </a:t>
            </a:r>
            <a:r>
              <a:rPr lang="tr-TR" b="1" dirty="0" err="1" smtClean="0">
                <a:solidFill>
                  <a:srgbClr val="0070C0"/>
                </a:solidFill>
              </a:rPr>
              <a:t>prices</a:t>
            </a:r>
            <a:r>
              <a:rPr lang="tr-TR" b="1" dirty="0" smtClean="0">
                <a:solidFill>
                  <a:srgbClr val="0070C0"/>
                </a:solidFill>
              </a:rPr>
              <a:t> </a:t>
            </a:r>
            <a:r>
              <a:rPr lang="tr-TR" b="1" dirty="0" err="1" smtClean="0">
                <a:solidFill>
                  <a:srgbClr val="0070C0"/>
                </a:solidFill>
              </a:rPr>
              <a:t>obtained</a:t>
            </a:r>
            <a:r>
              <a:rPr lang="tr-TR" b="1" dirty="0" smtClean="0">
                <a:solidFill>
                  <a:srgbClr val="0070C0"/>
                </a:solidFill>
              </a:rPr>
              <a:t> </a:t>
            </a:r>
            <a:r>
              <a:rPr lang="tr-TR" b="1" dirty="0" err="1" smtClean="0">
                <a:solidFill>
                  <a:srgbClr val="0070C0"/>
                </a:solidFill>
              </a:rPr>
              <a:t>from</a:t>
            </a:r>
            <a:r>
              <a:rPr lang="tr-TR" b="1" dirty="0" smtClean="0">
                <a:solidFill>
                  <a:srgbClr val="0070C0"/>
                </a:solidFill>
              </a:rPr>
              <a:t> </a:t>
            </a:r>
            <a:r>
              <a:rPr lang="tr-TR" b="1" dirty="0" err="1" smtClean="0">
                <a:solidFill>
                  <a:srgbClr val="0070C0"/>
                </a:solidFill>
              </a:rPr>
              <a:t>daily</a:t>
            </a:r>
            <a:r>
              <a:rPr lang="tr-TR" b="1" dirty="0" smtClean="0">
                <a:solidFill>
                  <a:srgbClr val="0070C0"/>
                </a:solidFill>
              </a:rPr>
              <a:t> </a:t>
            </a:r>
            <a:r>
              <a:rPr lang="tr-TR" b="1" dirty="0" err="1" smtClean="0">
                <a:solidFill>
                  <a:srgbClr val="0070C0"/>
                </a:solidFill>
              </a:rPr>
              <a:t>records</a:t>
            </a:r>
            <a:r>
              <a:rPr lang="tr-TR" b="1" dirty="0" smtClean="0">
                <a:solidFill>
                  <a:srgbClr val="0070C0"/>
                </a:solidFill>
              </a:rPr>
              <a:t> </a:t>
            </a:r>
            <a:r>
              <a:rPr lang="tr-TR" b="1" dirty="0" err="1" smtClean="0">
                <a:solidFill>
                  <a:srgbClr val="0070C0"/>
                </a:solidFill>
              </a:rPr>
              <a:t>for</a:t>
            </a:r>
            <a:r>
              <a:rPr lang="tr-TR" b="1" dirty="0" smtClean="0">
                <a:solidFill>
                  <a:srgbClr val="0070C0"/>
                </a:solidFill>
              </a:rPr>
              <a:t> </a:t>
            </a:r>
            <a:r>
              <a:rPr lang="tr-TR" b="1" dirty="0" err="1" smtClean="0">
                <a:solidFill>
                  <a:srgbClr val="0070C0"/>
                </a:solidFill>
              </a:rPr>
              <a:t>period</a:t>
            </a:r>
            <a:r>
              <a:rPr lang="tr-TR" b="1" dirty="0" smtClean="0">
                <a:solidFill>
                  <a:srgbClr val="0070C0"/>
                </a:solidFill>
              </a:rPr>
              <a:t> 1-31 of </a:t>
            </a:r>
            <a:r>
              <a:rPr lang="tr-TR" b="1" dirty="0" err="1" smtClean="0">
                <a:solidFill>
                  <a:srgbClr val="0070C0"/>
                </a:solidFill>
              </a:rPr>
              <a:t>every</a:t>
            </a:r>
            <a:r>
              <a:rPr lang="tr-TR" b="1" dirty="0" smtClean="0">
                <a:solidFill>
                  <a:srgbClr val="0070C0"/>
                </a:solidFill>
              </a:rPr>
              <a:t> </a:t>
            </a:r>
            <a:r>
              <a:rPr lang="tr-TR" b="1" dirty="0" err="1" smtClean="0">
                <a:solidFill>
                  <a:srgbClr val="0070C0"/>
                </a:solidFill>
              </a:rPr>
              <a:t>month</a:t>
            </a:r>
            <a:r>
              <a:rPr lang="tr-TR" b="1" dirty="0" smtClean="0">
                <a:solidFill>
                  <a:srgbClr val="0070C0"/>
                </a:solidFill>
              </a:rPr>
              <a:t>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compiled</a:t>
            </a:r>
            <a:r>
              <a:rPr lang="tr-TR" b="1" dirty="0" smtClean="0">
                <a:solidFill>
                  <a:srgbClr val="0070C0"/>
                </a:solidFill>
              </a:rPr>
              <a:t> in </a:t>
            </a:r>
            <a:r>
              <a:rPr lang="tr-TR" b="1" dirty="0" err="1" smtClean="0">
                <a:solidFill>
                  <a:srgbClr val="0070C0"/>
                </a:solidFill>
              </a:rPr>
              <a:t>Agriculture</a:t>
            </a:r>
            <a:r>
              <a:rPr lang="tr-TR" b="1" dirty="0" smtClean="0">
                <a:solidFill>
                  <a:srgbClr val="0070C0"/>
                </a:solidFill>
              </a:rPr>
              <a:t> PPI.  </a:t>
            </a:r>
            <a:r>
              <a:rPr lang="tr-TR" dirty="0" smtClean="0"/>
              <a:t> </a:t>
            </a:r>
          </a:p>
          <a:p>
            <a:endParaRPr lang="tr-TR" dirty="0" smtClean="0"/>
          </a:p>
        </p:txBody>
      </p:sp>
    </p:spTree>
  </p:cSld>
  <p:clrMapOvr>
    <a:masterClrMapping/>
  </p:clrMapOvr>
  <p:transition spd="med">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A2727618-EF3B-497E-AE36-BCD7CF454B7F}" type="slidenum">
              <a:rPr lang="tr-TR" smtClean="0"/>
              <a:pPr>
                <a:defRPr/>
              </a:pPr>
              <a:t>13</a:t>
            </a:fld>
            <a:endParaRPr lang="tr-TR" dirty="0"/>
          </a:p>
        </p:txBody>
      </p:sp>
      <p:sp>
        <p:nvSpPr>
          <p:cNvPr id="4" name="2 Alt Başlık"/>
          <p:cNvSpPr>
            <a:spLocks noGrp="1"/>
          </p:cNvSpPr>
          <p:nvPr>
            <p:ph idx="1"/>
          </p:nvPr>
        </p:nvSpPr>
        <p:spPr>
          <a:xfrm>
            <a:off x="0" y="785794"/>
            <a:ext cx="8686800" cy="5340369"/>
          </a:xfrm>
        </p:spPr>
        <p:txBody>
          <a:bodyPr/>
          <a:lstStyle/>
          <a:p>
            <a:r>
              <a:rPr lang="tr-TR" b="1" dirty="0" err="1" smtClean="0">
                <a:solidFill>
                  <a:srgbClr val="C00000"/>
                </a:solidFill>
              </a:rPr>
              <a:t>Index</a:t>
            </a:r>
            <a:r>
              <a:rPr lang="tr-TR" b="1" dirty="0" smtClean="0">
                <a:solidFill>
                  <a:srgbClr val="C00000"/>
                </a:solidFill>
              </a:rPr>
              <a:t> </a:t>
            </a:r>
            <a:r>
              <a:rPr lang="tr-TR" b="1" dirty="0" err="1" smtClean="0">
                <a:solidFill>
                  <a:srgbClr val="C00000"/>
                </a:solidFill>
              </a:rPr>
              <a:t>formula</a:t>
            </a:r>
            <a:r>
              <a:rPr lang="tr-TR" b="1" dirty="0" smtClean="0">
                <a:solidFill>
                  <a:srgbClr val="C00000"/>
                </a:solidFill>
              </a:rPr>
              <a:t>:</a:t>
            </a:r>
            <a:r>
              <a:rPr lang="tr-TR" dirty="0" smtClean="0">
                <a:solidFill>
                  <a:srgbClr val="C00000"/>
                </a:solidFill>
              </a:rPr>
              <a:t> </a:t>
            </a:r>
            <a:endParaRPr lang="tr-TR" b="1" dirty="0" smtClean="0">
              <a:solidFill>
                <a:srgbClr val="0070C0"/>
              </a:solidFill>
            </a:endParaRPr>
          </a:p>
          <a:p>
            <a:r>
              <a:rPr lang="tr-TR" b="1" dirty="0" err="1" smtClean="0">
                <a:solidFill>
                  <a:srgbClr val="0070C0"/>
                </a:solidFill>
              </a:rPr>
              <a:t>Laspeyress</a:t>
            </a:r>
            <a:r>
              <a:rPr lang="tr-TR" b="1" dirty="0" smtClean="0">
                <a:solidFill>
                  <a:srgbClr val="0070C0"/>
                </a:solidFill>
              </a:rPr>
              <a:t> </a:t>
            </a:r>
            <a:r>
              <a:rPr lang="tr-TR" b="1" dirty="0" err="1" smtClean="0">
                <a:solidFill>
                  <a:srgbClr val="0070C0"/>
                </a:solidFill>
              </a:rPr>
              <a:t>index</a:t>
            </a:r>
            <a:r>
              <a:rPr lang="tr-TR" b="1" dirty="0" smtClean="0">
                <a:solidFill>
                  <a:srgbClr val="0070C0"/>
                </a:solidFill>
              </a:rPr>
              <a:t> Formula </a:t>
            </a:r>
            <a:r>
              <a:rPr lang="tr-TR" b="1" dirty="0" err="1" smtClean="0">
                <a:solidFill>
                  <a:srgbClr val="0070C0"/>
                </a:solidFill>
              </a:rPr>
              <a:t>with</a:t>
            </a:r>
            <a:r>
              <a:rPr lang="tr-TR" b="1" dirty="0" smtClean="0">
                <a:solidFill>
                  <a:srgbClr val="0070C0"/>
                </a:solidFill>
              </a:rPr>
              <a:t> </a:t>
            </a:r>
            <a:r>
              <a:rPr lang="tr-TR" b="1" dirty="0" err="1" smtClean="0">
                <a:solidFill>
                  <a:srgbClr val="0070C0"/>
                </a:solidFill>
              </a:rPr>
              <a:t>fixed</a:t>
            </a:r>
            <a:r>
              <a:rPr lang="tr-TR" b="1" dirty="0" smtClean="0">
                <a:solidFill>
                  <a:srgbClr val="0070C0"/>
                </a:solidFill>
              </a:rPr>
              <a:t> </a:t>
            </a:r>
            <a:r>
              <a:rPr lang="tr-TR" b="1" dirty="0" err="1" smtClean="0">
                <a:solidFill>
                  <a:srgbClr val="0070C0"/>
                </a:solidFill>
              </a:rPr>
              <a:t>weight</a:t>
            </a:r>
            <a:r>
              <a:rPr lang="tr-TR" b="1" dirty="0" smtClean="0">
                <a:solidFill>
                  <a:srgbClr val="0070C0"/>
                </a:solidFill>
              </a:rPr>
              <a:t> is </a:t>
            </a:r>
            <a:r>
              <a:rPr lang="tr-TR" b="1" dirty="0" err="1" smtClean="0">
                <a:solidFill>
                  <a:srgbClr val="0070C0"/>
                </a:solidFill>
              </a:rPr>
              <a:t>used</a:t>
            </a:r>
            <a:r>
              <a:rPr lang="tr-TR" b="1" dirty="0" smtClean="0">
                <a:solidFill>
                  <a:srgbClr val="0070C0"/>
                </a:solidFill>
              </a:rPr>
              <a:t> </a:t>
            </a:r>
            <a:r>
              <a:rPr lang="tr-TR" b="1" dirty="0" err="1" smtClean="0">
                <a:solidFill>
                  <a:srgbClr val="0070C0"/>
                </a:solidFill>
              </a:rPr>
              <a:t>to</a:t>
            </a:r>
            <a:r>
              <a:rPr lang="tr-TR" b="1" dirty="0" smtClean="0">
                <a:solidFill>
                  <a:srgbClr val="0070C0"/>
                </a:solidFill>
              </a:rPr>
              <a:t> </a:t>
            </a:r>
            <a:r>
              <a:rPr lang="tr-TR" b="1" dirty="0" err="1" smtClean="0">
                <a:solidFill>
                  <a:srgbClr val="0070C0"/>
                </a:solidFill>
              </a:rPr>
              <a:t>calculate</a:t>
            </a:r>
            <a:r>
              <a:rPr lang="tr-TR" b="1" dirty="0" smtClean="0">
                <a:solidFill>
                  <a:srgbClr val="0070C0"/>
                </a:solidFill>
              </a:rPr>
              <a:t> </a:t>
            </a:r>
            <a:r>
              <a:rPr lang="tr-TR" b="1" dirty="0" err="1" smtClean="0">
                <a:solidFill>
                  <a:srgbClr val="0070C0"/>
                </a:solidFill>
              </a:rPr>
              <a:t>Agriculture</a:t>
            </a:r>
            <a:r>
              <a:rPr lang="tr-TR" b="1" dirty="0" smtClean="0">
                <a:solidFill>
                  <a:srgbClr val="0070C0"/>
                </a:solidFill>
              </a:rPr>
              <a:t> PPI at </a:t>
            </a:r>
            <a:r>
              <a:rPr lang="tr-TR" b="1" dirty="0" err="1" smtClean="0">
                <a:solidFill>
                  <a:srgbClr val="0070C0"/>
                </a:solidFill>
              </a:rPr>
              <a:t>national</a:t>
            </a:r>
            <a:r>
              <a:rPr lang="tr-TR" b="1" dirty="0" smtClean="0">
                <a:solidFill>
                  <a:srgbClr val="0070C0"/>
                </a:solidFill>
              </a:rPr>
              <a:t> </a:t>
            </a:r>
            <a:r>
              <a:rPr lang="tr-TR" b="1" dirty="0" err="1" smtClean="0">
                <a:solidFill>
                  <a:srgbClr val="0070C0"/>
                </a:solidFill>
              </a:rPr>
              <a:t>level</a:t>
            </a:r>
            <a:r>
              <a:rPr lang="tr-TR" b="1" dirty="0" smtClean="0">
                <a:solidFill>
                  <a:srgbClr val="0070C0"/>
                </a:solidFill>
              </a:rPr>
              <a:t>.</a:t>
            </a:r>
          </a:p>
          <a:p>
            <a:r>
              <a:rPr lang="tr-TR" b="1" dirty="0" err="1" smtClean="0">
                <a:solidFill>
                  <a:srgbClr val="0070C0"/>
                </a:solidFill>
              </a:rPr>
              <a:t>Sub</a:t>
            </a:r>
            <a:r>
              <a:rPr lang="tr-TR" b="1" dirty="0" smtClean="0">
                <a:solidFill>
                  <a:srgbClr val="0070C0"/>
                </a:solidFill>
              </a:rPr>
              <a:t> </a:t>
            </a:r>
            <a:r>
              <a:rPr lang="tr-TR" b="1" dirty="0" err="1" smtClean="0">
                <a:solidFill>
                  <a:srgbClr val="0070C0"/>
                </a:solidFill>
              </a:rPr>
              <a:t>indicators</a:t>
            </a:r>
            <a:r>
              <a:rPr lang="tr-TR" b="1" dirty="0" smtClean="0">
                <a:solidFill>
                  <a:srgbClr val="0070C0"/>
                </a:solidFill>
              </a:rPr>
              <a:t> </a:t>
            </a:r>
            <a:r>
              <a:rPr lang="tr-TR" b="1" dirty="0" err="1" smtClean="0">
                <a:solidFill>
                  <a:srgbClr val="0070C0"/>
                </a:solidFill>
              </a:rPr>
              <a:t>symbolyzing</a:t>
            </a:r>
            <a:r>
              <a:rPr lang="tr-TR" b="1" dirty="0" smtClean="0">
                <a:solidFill>
                  <a:srgbClr val="0070C0"/>
                </a:solidFill>
              </a:rPr>
              <a:t> time </a:t>
            </a:r>
            <a:r>
              <a:rPr lang="tr-TR" b="1" dirty="0" err="1" smtClean="0">
                <a:solidFill>
                  <a:srgbClr val="0070C0"/>
                </a:solidFill>
              </a:rPr>
              <a:t>values</a:t>
            </a:r>
            <a:r>
              <a:rPr lang="tr-TR" b="1" dirty="0" smtClean="0">
                <a:solidFill>
                  <a:srgbClr val="0070C0"/>
                </a:solidFill>
              </a:rPr>
              <a:t> of </a:t>
            </a:r>
            <a:r>
              <a:rPr lang="tr-TR" b="1" dirty="0" err="1" smtClean="0">
                <a:solidFill>
                  <a:srgbClr val="0070C0"/>
                </a:solidFill>
              </a:rPr>
              <a:t>variables</a:t>
            </a:r>
            <a:r>
              <a:rPr lang="tr-TR" b="1" dirty="0" smtClean="0">
                <a:solidFill>
                  <a:srgbClr val="0070C0"/>
                </a:solidFill>
              </a:rPr>
              <a:t> can be </a:t>
            </a:r>
            <a:r>
              <a:rPr lang="tr-TR" b="1" dirty="0" err="1" smtClean="0">
                <a:solidFill>
                  <a:srgbClr val="0070C0"/>
                </a:solidFill>
              </a:rPr>
              <a:t>explained</a:t>
            </a:r>
            <a:r>
              <a:rPr lang="tr-TR" b="1" dirty="0" smtClean="0">
                <a:solidFill>
                  <a:srgbClr val="0070C0"/>
                </a:solidFill>
              </a:rPr>
              <a:t> as </a:t>
            </a:r>
            <a:r>
              <a:rPr lang="tr-TR" b="1" dirty="0" err="1" smtClean="0">
                <a:solidFill>
                  <a:srgbClr val="0070C0"/>
                </a:solidFill>
              </a:rPr>
              <a:t>follows</a:t>
            </a:r>
            <a:r>
              <a:rPr lang="tr-TR" b="1" dirty="0" smtClean="0">
                <a:solidFill>
                  <a:srgbClr val="0070C0"/>
                </a:solidFill>
              </a:rPr>
              <a:t>:</a:t>
            </a:r>
          </a:p>
          <a:p>
            <a:pPr algn="l"/>
            <a:r>
              <a:rPr lang="tr-TR" b="1" dirty="0" smtClean="0">
                <a:solidFill>
                  <a:srgbClr val="0070C0"/>
                </a:solidFill>
              </a:rPr>
              <a:t>           t = </a:t>
            </a:r>
            <a:r>
              <a:rPr lang="tr-TR" b="1" dirty="0" err="1" smtClean="0">
                <a:solidFill>
                  <a:srgbClr val="0070C0"/>
                </a:solidFill>
              </a:rPr>
              <a:t>current</a:t>
            </a:r>
            <a:r>
              <a:rPr lang="tr-TR" b="1" dirty="0" smtClean="0">
                <a:solidFill>
                  <a:srgbClr val="0070C0"/>
                </a:solidFill>
              </a:rPr>
              <a:t> </a:t>
            </a:r>
            <a:r>
              <a:rPr lang="tr-TR" b="1" dirty="0" err="1" smtClean="0">
                <a:solidFill>
                  <a:srgbClr val="0070C0"/>
                </a:solidFill>
              </a:rPr>
              <a:t>year</a:t>
            </a:r>
            <a:r>
              <a:rPr lang="tr-TR" b="1" dirty="0" smtClean="0">
                <a:solidFill>
                  <a:srgbClr val="0070C0"/>
                </a:solidFill>
              </a:rPr>
              <a:t>           o = </a:t>
            </a:r>
            <a:r>
              <a:rPr lang="tr-TR" b="1" dirty="0" err="1" smtClean="0">
                <a:solidFill>
                  <a:srgbClr val="0070C0"/>
                </a:solidFill>
              </a:rPr>
              <a:t>base</a:t>
            </a:r>
            <a:r>
              <a:rPr lang="tr-TR" b="1" dirty="0" smtClean="0">
                <a:solidFill>
                  <a:srgbClr val="0070C0"/>
                </a:solidFill>
              </a:rPr>
              <a:t> </a:t>
            </a:r>
            <a:r>
              <a:rPr lang="tr-TR" b="1" dirty="0" err="1" smtClean="0">
                <a:solidFill>
                  <a:srgbClr val="0070C0"/>
                </a:solidFill>
              </a:rPr>
              <a:t>year</a:t>
            </a:r>
            <a:endParaRPr lang="tr-TR" b="1" dirty="0" smtClean="0">
              <a:solidFill>
                <a:srgbClr val="0070C0"/>
              </a:solidFill>
            </a:endParaRPr>
          </a:p>
          <a:p>
            <a:endParaRPr lang="tr-TR" dirty="0" smtClean="0"/>
          </a:p>
        </p:txBody>
      </p:sp>
      <p:graphicFrame>
        <p:nvGraphicFramePr>
          <p:cNvPr id="16388" name="Object 8"/>
          <p:cNvGraphicFramePr>
            <a:graphicFrameLocks noChangeAspect="1"/>
          </p:cNvGraphicFramePr>
          <p:nvPr/>
        </p:nvGraphicFramePr>
        <p:xfrm>
          <a:off x="1643042" y="4572008"/>
          <a:ext cx="5759450" cy="1439862"/>
        </p:xfrm>
        <a:graphic>
          <a:graphicData uri="http://schemas.openxmlformats.org/presentationml/2006/ole">
            <p:oleObj spid="_x0000_s16388" name="Document" r:id="rId3" imgW="4721720" imgH="494506" progId="Word.Document.8">
              <p:embed/>
            </p:oleObj>
          </a:graphicData>
        </a:graphic>
      </p:graphicFrame>
    </p:spTree>
  </p:cSld>
  <p:clrMapOvr>
    <a:masterClrMapping/>
  </p:clrMapOvr>
  <p:transition spd="med">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AA727DC1-7271-43BD-B848-C184129B4839}" type="slidenum">
              <a:rPr lang="tr-TR" smtClean="0"/>
              <a:pPr>
                <a:defRPr/>
              </a:pPr>
              <a:t>14</a:t>
            </a:fld>
            <a:endParaRPr lang="tr-TR" dirty="0"/>
          </a:p>
        </p:txBody>
      </p:sp>
      <p:sp>
        <p:nvSpPr>
          <p:cNvPr id="4" name="2 Alt Başlık"/>
          <p:cNvSpPr>
            <a:spLocks noGrp="1"/>
          </p:cNvSpPr>
          <p:nvPr>
            <p:ph idx="1"/>
          </p:nvPr>
        </p:nvSpPr>
        <p:spPr>
          <a:xfrm>
            <a:off x="179512" y="857232"/>
            <a:ext cx="8856984" cy="5268931"/>
          </a:xfrm>
        </p:spPr>
        <p:txBody>
          <a:bodyPr>
            <a:normAutofit/>
          </a:bodyPr>
          <a:lstStyle/>
          <a:p>
            <a:pPr algn="just"/>
            <a:r>
              <a:rPr lang="tr-TR" b="1" dirty="0" err="1" smtClean="0">
                <a:solidFill>
                  <a:srgbClr val="C00000"/>
                </a:solidFill>
              </a:rPr>
              <a:t>Advance</a:t>
            </a:r>
            <a:r>
              <a:rPr lang="tr-TR" b="1" dirty="0" smtClean="0">
                <a:solidFill>
                  <a:srgbClr val="C00000"/>
                </a:solidFill>
              </a:rPr>
              <a:t> </a:t>
            </a:r>
            <a:r>
              <a:rPr lang="tr-TR" b="1" dirty="0" err="1" smtClean="0">
                <a:solidFill>
                  <a:srgbClr val="C00000"/>
                </a:solidFill>
              </a:rPr>
              <a:t>dissemination</a:t>
            </a:r>
            <a:r>
              <a:rPr lang="tr-TR" b="1" dirty="0" smtClean="0">
                <a:solidFill>
                  <a:srgbClr val="C00000"/>
                </a:solidFill>
              </a:rPr>
              <a:t> of </a:t>
            </a:r>
            <a:r>
              <a:rPr lang="tr-TR" b="1" dirty="0" err="1" smtClean="0">
                <a:solidFill>
                  <a:srgbClr val="C00000"/>
                </a:solidFill>
              </a:rPr>
              <a:t>release</a:t>
            </a:r>
            <a:r>
              <a:rPr lang="tr-TR" b="1" dirty="0" smtClean="0">
                <a:solidFill>
                  <a:srgbClr val="C00000"/>
                </a:solidFill>
              </a:rPr>
              <a:t> </a:t>
            </a:r>
            <a:r>
              <a:rPr lang="tr-TR" b="1" dirty="0" err="1" smtClean="0">
                <a:solidFill>
                  <a:srgbClr val="C00000"/>
                </a:solidFill>
              </a:rPr>
              <a:t>calendar</a:t>
            </a:r>
            <a:endParaRPr lang="tr-TR" b="1" dirty="0" smtClean="0">
              <a:solidFill>
                <a:srgbClr val="C00000"/>
              </a:solidFill>
            </a:endParaRPr>
          </a:p>
          <a:p>
            <a:pPr algn="just"/>
            <a:endParaRPr lang="tr-TR" sz="1600" dirty="0" smtClean="0">
              <a:solidFill>
                <a:srgbClr val="C00000"/>
              </a:solidFill>
            </a:endParaRPr>
          </a:p>
          <a:p>
            <a:pPr algn="just">
              <a:buNone/>
            </a:pPr>
            <a:r>
              <a:rPr lang="tr-TR" b="1" dirty="0" smtClean="0">
                <a:solidFill>
                  <a:srgbClr val="0070C0"/>
                </a:solidFill>
              </a:rPr>
              <a:t>   </a:t>
            </a:r>
            <a:r>
              <a:rPr lang="tr-TR" b="1" dirty="0" err="1" smtClean="0">
                <a:solidFill>
                  <a:srgbClr val="0070C0"/>
                </a:solidFill>
              </a:rPr>
              <a:t>Results</a:t>
            </a:r>
            <a:r>
              <a:rPr lang="tr-TR" b="1" dirty="0" smtClean="0">
                <a:solidFill>
                  <a:srgbClr val="0070C0"/>
                </a:solidFill>
              </a:rPr>
              <a:t> of </a:t>
            </a:r>
            <a:r>
              <a:rPr lang="tr-TR" b="1" dirty="0" err="1" smtClean="0">
                <a:solidFill>
                  <a:srgbClr val="0070C0"/>
                </a:solidFill>
              </a:rPr>
              <a:t>Agriculture</a:t>
            </a:r>
            <a:r>
              <a:rPr lang="tr-TR" b="1" dirty="0" smtClean="0">
                <a:solidFill>
                  <a:srgbClr val="0070C0"/>
                </a:solidFill>
              </a:rPr>
              <a:t> PPI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announced</a:t>
            </a:r>
            <a:r>
              <a:rPr lang="tr-TR" b="1" dirty="0" smtClean="0">
                <a:solidFill>
                  <a:srgbClr val="0070C0"/>
                </a:solidFill>
              </a:rPr>
              <a:t> </a:t>
            </a:r>
            <a:r>
              <a:rPr lang="tr-TR" b="1" dirty="0" err="1" smtClean="0">
                <a:solidFill>
                  <a:srgbClr val="0070C0"/>
                </a:solidFill>
              </a:rPr>
              <a:t>to</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public</a:t>
            </a:r>
            <a:r>
              <a:rPr lang="tr-TR" b="1" dirty="0" smtClean="0">
                <a:solidFill>
                  <a:srgbClr val="0070C0"/>
                </a:solidFill>
              </a:rPr>
              <a:t> on </a:t>
            </a:r>
            <a:r>
              <a:rPr lang="tr-TR" b="1" dirty="0" err="1" smtClean="0">
                <a:solidFill>
                  <a:srgbClr val="0070C0"/>
                </a:solidFill>
              </a:rPr>
              <a:t>the</a:t>
            </a:r>
            <a:r>
              <a:rPr lang="tr-TR" b="1" dirty="0" smtClean="0">
                <a:solidFill>
                  <a:srgbClr val="0070C0"/>
                </a:solidFill>
              </a:rPr>
              <a:t> 14th </a:t>
            </a:r>
            <a:r>
              <a:rPr lang="tr-TR" b="1" dirty="0" err="1" smtClean="0">
                <a:solidFill>
                  <a:srgbClr val="0070C0"/>
                </a:solidFill>
              </a:rPr>
              <a:t>day</a:t>
            </a:r>
            <a:r>
              <a:rPr lang="tr-TR" b="1" dirty="0" smtClean="0">
                <a:solidFill>
                  <a:srgbClr val="0070C0"/>
                </a:solidFill>
              </a:rPr>
              <a:t> </a:t>
            </a:r>
            <a:r>
              <a:rPr lang="tr-TR" b="1" dirty="0" err="1" smtClean="0">
                <a:solidFill>
                  <a:srgbClr val="0070C0"/>
                </a:solidFill>
              </a:rPr>
              <a:t>or</a:t>
            </a:r>
            <a:r>
              <a:rPr lang="tr-TR" b="1" dirty="0" smtClean="0">
                <a:solidFill>
                  <a:srgbClr val="0070C0"/>
                </a:solidFill>
              </a:rPr>
              <a:t> </a:t>
            </a:r>
            <a:r>
              <a:rPr lang="tr-TR" b="1" dirty="0" err="1" smtClean="0">
                <a:solidFill>
                  <a:srgbClr val="0070C0"/>
                </a:solidFill>
              </a:rPr>
              <a:t>consequent</a:t>
            </a:r>
            <a:r>
              <a:rPr lang="tr-TR" b="1" dirty="0" smtClean="0">
                <a:solidFill>
                  <a:srgbClr val="0070C0"/>
                </a:solidFill>
              </a:rPr>
              <a:t> </a:t>
            </a:r>
            <a:r>
              <a:rPr lang="tr-TR" b="1" dirty="0" err="1" smtClean="0">
                <a:solidFill>
                  <a:srgbClr val="0070C0"/>
                </a:solidFill>
              </a:rPr>
              <a:t>working</a:t>
            </a:r>
            <a:r>
              <a:rPr lang="tr-TR" b="1" dirty="0" smtClean="0">
                <a:solidFill>
                  <a:srgbClr val="0070C0"/>
                </a:solidFill>
              </a:rPr>
              <a:t> </a:t>
            </a:r>
            <a:r>
              <a:rPr lang="tr-TR" b="1" dirty="0" err="1" smtClean="0">
                <a:solidFill>
                  <a:srgbClr val="0070C0"/>
                </a:solidFill>
              </a:rPr>
              <a:t>day</a:t>
            </a:r>
            <a:r>
              <a:rPr lang="tr-TR" b="1" dirty="0" smtClean="0">
                <a:solidFill>
                  <a:srgbClr val="0070C0"/>
                </a:solidFill>
              </a:rPr>
              <a:t> of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month</a:t>
            </a:r>
            <a:r>
              <a:rPr lang="tr-TR" b="1" dirty="0" smtClean="0">
                <a:solidFill>
                  <a:srgbClr val="0070C0"/>
                </a:solidFill>
              </a:rPr>
              <a:t> at 10:00 </a:t>
            </a:r>
            <a:r>
              <a:rPr lang="tr-TR" b="1" dirty="0" err="1" smtClean="0">
                <a:solidFill>
                  <a:srgbClr val="0070C0"/>
                </a:solidFill>
              </a:rPr>
              <a:t>by</a:t>
            </a:r>
            <a:r>
              <a:rPr lang="tr-TR" b="1" dirty="0" smtClean="0">
                <a:solidFill>
                  <a:srgbClr val="0070C0"/>
                </a:solidFill>
              </a:rPr>
              <a:t> </a:t>
            </a:r>
            <a:r>
              <a:rPr lang="tr-TR" b="1" dirty="0" err="1" smtClean="0">
                <a:solidFill>
                  <a:srgbClr val="0070C0"/>
                </a:solidFill>
              </a:rPr>
              <a:t>press</a:t>
            </a:r>
            <a:r>
              <a:rPr lang="tr-TR" b="1" dirty="0" smtClean="0">
                <a:solidFill>
                  <a:srgbClr val="0070C0"/>
                </a:solidFill>
              </a:rPr>
              <a:t> </a:t>
            </a:r>
            <a:r>
              <a:rPr lang="tr-TR" b="1" dirty="0" err="1" smtClean="0">
                <a:solidFill>
                  <a:srgbClr val="0070C0"/>
                </a:solidFill>
              </a:rPr>
              <a:t>release</a:t>
            </a:r>
            <a:r>
              <a:rPr lang="tr-TR" b="1" dirty="0" smtClean="0">
                <a:solidFill>
                  <a:srgbClr val="0070C0"/>
                </a:solidFill>
              </a:rPr>
              <a:t>.</a:t>
            </a:r>
          </a:p>
          <a:p>
            <a:pPr algn="just">
              <a:buNone/>
            </a:pPr>
            <a:endParaRPr lang="tr-TR" b="1" dirty="0" smtClean="0">
              <a:solidFill>
                <a:srgbClr val="0070C0"/>
              </a:solidFill>
            </a:endParaRPr>
          </a:p>
          <a:p>
            <a:pPr algn="just"/>
            <a:r>
              <a:rPr lang="tr-TR" b="1" dirty="0" err="1" smtClean="0">
                <a:solidFill>
                  <a:srgbClr val="C00000"/>
                </a:solidFill>
              </a:rPr>
              <a:t>Simultaneous</a:t>
            </a:r>
            <a:r>
              <a:rPr lang="tr-TR" b="1" dirty="0" smtClean="0">
                <a:solidFill>
                  <a:srgbClr val="C00000"/>
                </a:solidFill>
              </a:rPr>
              <a:t> </a:t>
            </a:r>
            <a:r>
              <a:rPr lang="tr-TR" b="1" dirty="0" err="1" smtClean="0">
                <a:solidFill>
                  <a:srgbClr val="C00000"/>
                </a:solidFill>
              </a:rPr>
              <a:t>release</a:t>
            </a:r>
            <a:r>
              <a:rPr lang="tr-TR" b="1" dirty="0" smtClean="0">
                <a:solidFill>
                  <a:srgbClr val="C00000"/>
                </a:solidFill>
              </a:rPr>
              <a:t> </a:t>
            </a:r>
            <a:r>
              <a:rPr lang="tr-TR" b="1" dirty="0" err="1" smtClean="0">
                <a:solidFill>
                  <a:srgbClr val="C00000"/>
                </a:solidFill>
              </a:rPr>
              <a:t>to</a:t>
            </a:r>
            <a:r>
              <a:rPr lang="tr-TR" b="1" dirty="0" smtClean="0">
                <a:solidFill>
                  <a:srgbClr val="C00000"/>
                </a:solidFill>
              </a:rPr>
              <a:t> </a:t>
            </a:r>
            <a:r>
              <a:rPr lang="tr-TR" b="1" dirty="0" err="1" smtClean="0">
                <a:solidFill>
                  <a:srgbClr val="C00000"/>
                </a:solidFill>
              </a:rPr>
              <a:t>all</a:t>
            </a:r>
            <a:r>
              <a:rPr lang="tr-TR" b="1" dirty="0" smtClean="0">
                <a:solidFill>
                  <a:srgbClr val="C00000"/>
                </a:solidFill>
              </a:rPr>
              <a:t> </a:t>
            </a:r>
            <a:r>
              <a:rPr lang="tr-TR" b="1" dirty="0" err="1" smtClean="0">
                <a:solidFill>
                  <a:srgbClr val="C00000"/>
                </a:solidFill>
              </a:rPr>
              <a:t>interested</a:t>
            </a:r>
            <a:r>
              <a:rPr lang="tr-TR" b="1" dirty="0" smtClean="0">
                <a:solidFill>
                  <a:srgbClr val="C00000"/>
                </a:solidFill>
              </a:rPr>
              <a:t> </a:t>
            </a:r>
            <a:r>
              <a:rPr lang="tr-TR" b="1" dirty="0" err="1" smtClean="0">
                <a:solidFill>
                  <a:srgbClr val="C00000"/>
                </a:solidFill>
              </a:rPr>
              <a:t>parties</a:t>
            </a:r>
            <a:endParaRPr lang="tr-TR" b="1" dirty="0" smtClean="0">
              <a:solidFill>
                <a:srgbClr val="C00000"/>
              </a:solidFill>
            </a:endParaRPr>
          </a:p>
          <a:p>
            <a:pPr algn="just">
              <a:buNone/>
            </a:pPr>
            <a:r>
              <a:rPr lang="tr-TR" b="1" dirty="0" smtClean="0">
                <a:solidFill>
                  <a:srgbClr val="0070C0"/>
                </a:solidFill>
              </a:rPr>
              <a:t>    </a:t>
            </a:r>
            <a:r>
              <a:rPr lang="tr-TR" b="1" dirty="0" err="1" smtClean="0">
                <a:solidFill>
                  <a:srgbClr val="0070C0"/>
                </a:solidFill>
              </a:rPr>
              <a:t>The</a:t>
            </a:r>
            <a:r>
              <a:rPr lang="tr-TR" b="1" dirty="0" smtClean="0">
                <a:solidFill>
                  <a:srgbClr val="0070C0"/>
                </a:solidFill>
              </a:rPr>
              <a:t> data </a:t>
            </a:r>
            <a:r>
              <a:rPr lang="tr-TR" b="1" dirty="0" err="1" smtClean="0">
                <a:solidFill>
                  <a:srgbClr val="0070C0"/>
                </a:solidFill>
              </a:rPr>
              <a:t>are</a:t>
            </a:r>
            <a:r>
              <a:rPr lang="tr-TR" b="1" dirty="0" smtClean="0">
                <a:solidFill>
                  <a:srgbClr val="0070C0"/>
                </a:solidFill>
              </a:rPr>
              <a:t> </a:t>
            </a:r>
            <a:r>
              <a:rPr lang="tr-TR" b="1" dirty="0" err="1" smtClean="0">
                <a:solidFill>
                  <a:srgbClr val="0070C0"/>
                </a:solidFill>
              </a:rPr>
              <a:t>disseminated</a:t>
            </a:r>
            <a:r>
              <a:rPr lang="tr-TR" b="1" dirty="0" smtClean="0">
                <a:solidFill>
                  <a:srgbClr val="0070C0"/>
                </a:solidFill>
              </a:rPr>
              <a:t> </a:t>
            </a:r>
            <a:r>
              <a:rPr lang="tr-TR" b="1" dirty="0" err="1" smtClean="0">
                <a:solidFill>
                  <a:srgbClr val="0070C0"/>
                </a:solidFill>
              </a:rPr>
              <a:t>simultaneously</a:t>
            </a:r>
            <a:r>
              <a:rPr lang="tr-TR" b="1" dirty="0" smtClean="0">
                <a:solidFill>
                  <a:srgbClr val="0070C0"/>
                </a:solidFill>
              </a:rPr>
              <a:t> </a:t>
            </a:r>
            <a:r>
              <a:rPr lang="tr-TR" b="1" dirty="0" err="1" smtClean="0">
                <a:solidFill>
                  <a:srgbClr val="0070C0"/>
                </a:solidFill>
              </a:rPr>
              <a:t>to</a:t>
            </a:r>
            <a:r>
              <a:rPr lang="tr-TR" b="1" dirty="0" smtClean="0">
                <a:solidFill>
                  <a:srgbClr val="0070C0"/>
                </a:solidFill>
              </a:rPr>
              <a:t> </a:t>
            </a:r>
            <a:r>
              <a:rPr lang="tr-TR" b="1" dirty="0" err="1" smtClean="0">
                <a:solidFill>
                  <a:srgbClr val="0070C0"/>
                </a:solidFill>
              </a:rPr>
              <a:t>the</a:t>
            </a:r>
            <a:r>
              <a:rPr lang="tr-TR" b="1" dirty="0" smtClean="0">
                <a:solidFill>
                  <a:srgbClr val="0070C0"/>
                </a:solidFill>
              </a:rPr>
              <a:t> </a:t>
            </a:r>
            <a:r>
              <a:rPr lang="tr-TR" b="1" dirty="0" err="1" smtClean="0">
                <a:solidFill>
                  <a:srgbClr val="0070C0"/>
                </a:solidFill>
              </a:rPr>
              <a:t>all</a:t>
            </a:r>
            <a:r>
              <a:rPr lang="tr-TR" b="1" dirty="0" smtClean="0">
                <a:solidFill>
                  <a:srgbClr val="0070C0"/>
                </a:solidFill>
              </a:rPr>
              <a:t> </a:t>
            </a:r>
            <a:r>
              <a:rPr lang="tr-TR" b="1" dirty="0" err="1" smtClean="0">
                <a:solidFill>
                  <a:srgbClr val="0070C0"/>
                </a:solidFill>
              </a:rPr>
              <a:t>Interested</a:t>
            </a:r>
            <a:r>
              <a:rPr lang="tr-TR" b="1" dirty="0" smtClean="0">
                <a:solidFill>
                  <a:srgbClr val="0070C0"/>
                </a:solidFill>
              </a:rPr>
              <a:t> </a:t>
            </a:r>
            <a:r>
              <a:rPr lang="tr-TR" b="1" dirty="0" err="1" smtClean="0">
                <a:solidFill>
                  <a:srgbClr val="0070C0"/>
                </a:solidFill>
              </a:rPr>
              <a:t>parties</a:t>
            </a:r>
            <a:r>
              <a:rPr lang="tr-TR" b="1" dirty="0" smtClean="0">
                <a:solidFill>
                  <a:srgbClr val="0070C0"/>
                </a:solidFill>
              </a:rPr>
              <a:t> </a:t>
            </a:r>
            <a:r>
              <a:rPr lang="tr-TR" b="1" dirty="0" err="1" smtClean="0">
                <a:solidFill>
                  <a:srgbClr val="0070C0"/>
                </a:solidFill>
              </a:rPr>
              <a:t>through</a:t>
            </a:r>
            <a:r>
              <a:rPr lang="tr-TR" b="1" dirty="0" smtClean="0">
                <a:solidFill>
                  <a:srgbClr val="0070C0"/>
                </a:solidFill>
              </a:rPr>
              <a:t> a </a:t>
            </a:r>
            <a:r>
              <a:rPr lang="tr-TR" b="1" dirty="0" err="1" smtClean="0">
                <a:solidFill>
                  <a:srgbClr val="0070C0"/>
                </a:solidFill>
              </a:rPr>
              <a:t>database</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press</a:t>
            </a:r>
            <a:r>
              <a:rPr lang="tr-TR" b="1" dirty="0" smtClean="0">
                <a:solidFill>
                  <a:srgbClr val="0070C0"/>
                </a:solidFill>
              </a:rPr>
              <a:t> </a:t>
            </a:r>
            <a:r>
              <a:rPr lang="tr-TR" b="1" dirty="0" err="1" smtClean="0">
                <a:solidFill>
                  <a:srgbClr val="0070C0"/>
                </a:solidFill>
              </a:rPr>
              <a:t>release</a:t>
            </a:r>
            <a:r>
              <a:rPr lang="tr-TR" b="1" dirty="0" smtClean="0">
                <a:solidFill>
                  <a:srgbClr val="0070C0"/>
                </a:solidFill>
              </a:rPr>
              <a:t>. </a:t>
            </a:r>
          </a:p>
          <a:p>
            <a:pPr algn="just"/>
            <a:endParaRPr lang="tr-TR" dirty="0" smtClean="0">
              <a:solidFill>
                <a:srgbClr val="C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İçerik Yer Tutucusu"/>
          <p:cNvSpPr>
            <a:spLocks noGrp="1"/>
          </p:cNvSpPr>
          <p:nvPr>
            <p:ph idx="1"/>
          </p:nvPr>
        </p:nvSpPr>
        <p:spPr>
          <a:xfrm>
            <a:off x="755650" y="2708275"/>
            <a:ext cx="7970838" cy="1800225"/>
          </a:xfrm>
        </p:spPr>
        <p:txBody>
          <a:bodyPr/>
          <a:lstStyle/>
          <a:p>
            <a:pPr algn="ctr">
              <a:buFontTx/>
              <a:buNone/>
            </a:pPr>
            <a:r>
              <a:rPr lang="tr-TR" sz="4000" b="1" dirty="0" err="1" smtClean="0">
                <a:solidFill>
                  <a:srgbClr val="0070C0"/>
                </a:solidFill>
                <a:latin typeface="Arial" charset="0"/>
              </a:rPr>
              <a:t>Thank</a:t>
            </a:r>
            <a:r>
              <a:rPr lang="tr-TR" sz="4000" b="1" dirty="0" smtClean="0">
                <a:solidFill>
                  <a:srgbClr val="0070C0"/>
                </a:solidFill>
                <a:latin typeface="Arial" charset="0"/>
              </a:rPr>
              <a:t> </a:t>
            </a:r>
            <a:r>
              <a:rPr lang="tr-TR" sz="4000" b="1" dirty="0" err="1" smtClean="0">
                <a:solidFill>
                  <a:srgbClr val="0070C0"/>
                </a:solidFill>
                <a:latin typeface="Arial" charset="0"/>
              </a:rPr>
              <a:t>you</a:t>
            </a:r>
            <a:r>
              <a:rPr lang="tr-TR" sz="4000" b="1" dirty="0" smtClean="0">
                <a:solidFill>
                  <a:srgbClr val="0070C0"/>
                </a:solidFill>
                <a:latin typeface="Arial" charset="0"/>
              </a:rPr>
              <a:t> </a:t>
            </a:r>
            <a:r>
              <a:rPr lang="tr-TR" sz="4000" b="1" dirty="0" err="1" smtClean="0">
                <a:solidFill>
                  <a:srgbClr val="0070C0"/>
                </a:solidFill>
                <a:latin typeface="Arial" charset="0"/>
              </a:rPr>
              <a:t>for</a:t>
            </a:r>
            <a:r>
              <a:rPr lang="tr-TR" sz="4000" b="1" dirty="0" smtClean="0">
                <a:solidFill>
                  <a:srgbClr val="0070C0"/>
                </a:solidFill>
                <a:latin typeface="Arial" charset="0"/>
              </a:rPr>
              <a:t> </a:t>
            </a:r>
            <a:r>
              <a:rPr lang="tr-TR" sz="4000" b="1" dirty="0" err="1" smtClean="0">
                <a:solidFill>
                  <a:srgbClr val="0070C0"/>
                </a:solidFill>
                <a:latin typeface="Arial" charset="0"/>
              </a:rPr>
              <a:t>your</a:t>
            </a:r>
            <a:r>
              <a:rPr lang="tr-TR" sz="4000" b="1" dirty="0" smtClean="0">
                <a:solidFill>
                  <a:srgbClr val="0070C0"/>
                </a:solidFill>
                <a:latin typeface="Arial" charset="0"/>
              </a:rPr>
              <a:t> </a:t>
            </a:r>
            <a:r>
              <a:rPr lang="tr-TR" sz="4000" b="1" dirty="0" err="1" smtClean="0">
                <a:solidFill>
                  <a:srgbClr val="0070C0"/>
                </a:solidFill>
                <a:latin typeface="Arial" charset="0"/>
              </a:rPr>
              <a:t>attention</a:t>
            </a:r>
            <a:endParaRPr lang="tr-TR" sz="4000" b="1" dirty="0" smtClean="0">
              <a:solidFill>
                <a:srgbClr val="0070C0"/>
              </a:solidFill>
              <a:latin typeface="Arial" charset="0"/>
            </a:endParaRPr>
          </a:p>
          <a:p>
            <a:pPr>
              <a:buFontTx/>
              <a:buNone/>
            </a:pPr>
            <a:endParaRPr lang="tr-TR" sz="4000" dirty="0" smtClean="0">
              <a:solidFill>
                <a:srgbClr val="0070C0"/>
              </a:solidFill>
            </a:endParaRPr>
          </a:p>
        </p:txBody>
      </p:sp>
      <p:sp>
        <p:nvSpPr>
          <p:cNvPr id="5" name="4 Slayt Numarası Yer Tutucusu"/>
          <p:cNvSpPr>
            <a:spLocks noGrp="1"/>
          </p:cNvSpPr>
          <p:nvPr>
            <p:ph type="sldNum" sz="quarter" idx="12"/>
          </p:nvPr>
        </p:nvSpPr>
        <p:spPr/>
        <p:txBody>
          <a:bodyPr/>
          <a:lstStyle/>
          <a:p>
            <a:pPr>
              <a:defRPr/>
            </a:pPr>
            <a:fld id="{4FA57EBB-2527-45F2-A29A-56642B14D051}" type="slidenum">
              <a:rPr lang="tr-TR" smtClean="0"/>
              <a:pPr>
                <a:defRPr/>
              </a:pPr>
              <a:t>15</a:t>
            </a:fld>
            <a:endParaRPr lang="tr-TR" dirty="0"/>
          </a:p>
        </p:txBody>
      </p:sp>
    </p:spTree>
  </p:cSld>
  <p:clrMapOvr>
    <a:masterClrMapping/>
  </p:clrMapOvr>
  <p:transition spd="med">
    <p:pull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Slayt Numarası Yer Tutucusu"/>
          <p:cNvSpPr>
            <a:spLocks noGrp="1"/>
          </p:cNvSpPr>
          <p:nvPr>
            <p:ph type="sldNum" sz="quarter" idx="12"/>
          </p:nvPr>
        </p:nvSpPr>
        <p:spPr/>
        <p:txBody>
          <a:bodyPr/>
          <a:lstStyle/>
          <a:p>
            <a:pPr>
              <a:defRPr/>
            </a:pPr>
            <a:fld id="{AA727DC1-7271-43BD-B848-C184129B4839}" type="slidenum">
              <a:rPr lang="tr-TR" smtClean="0"/>
              <a:pPr>
                <a:defRPr/>
              </a:pPr>
              <a:t>2</a:t>
            </a:fld>
            <a:endParaRPr lang="tr-TR" dirty="0"/>
          </a:p>
        </p:txBody>
      </p:sp>
      <p:sp>
        <p:nvSpPr>
          <p:cNvPr id="3" name="2 Alt Başlık"/>
          <p:cNvSpPr txBox="1">
            <a:spLocks/>
          </p:cNvSpPr>
          <p:nvPr/>
        </p:nvSpPr>
        <p:spPr>
          <a:xfrm>
            <a:off x="107504" y="764704"/>
            <a:ext cx="8928992" cy="5472608"/>
          </a:xfrm>
          <a:prstGeom prst="rect">
            <a:avLst/>
          </a:prstGeom>
        </p:spPr>
        <p:txBody>
          <a:bodyPr vert="horz" lIns="91440" tIns="45720" rIns="91440" bIns="45720" rtlCol="0">
            <a:normAutofit fontScale="70000" lnSpcReduction="20000"/>
          </a:bodyPr>
          <a:lstStyle/>
          <a:p>
            <a:pPr marL="742950" marR="0" lvl="1" indent="-285750" algn="l" defTabSz="914400" rtl="0" eaLnBrk="1" fontAlgn="auto" latinLnBrk="0" hangingPunct="1">
              <a:lnSpc>
                <a:spcPct val="90000"/>
              </a:lnSpc>
              <a:spcBef>
                <a:spcPct val="20000"/>
              </a:spcBef>
              <a:spcAft>
                <a:spcPts val="0"/>
              </a:spcAft>
              <a:buClrTx/>
              <a:buSzTx/>
              <a:tabLst/>
              <a:defRPr/>
            </a:pPr>
            <a:endParaRPr kumimoji="0" lang="tr-TR" sz="1600" b="1" i="0" u="none" strike="noStrike" kern="1200" cap="none" spc="0" normalizeH="0" baseline="0" noProof="0" dirty="0" smtClean="0">
              <a:ln>
                <a:noFill/>
              </a:ln>
              <a:solidFill>
                <a:schemeClr val="accent2"/>
              </a:solidFill>
              <a:effectLst/>
              <a:uLnTx/>
              <a:uFillTx/>
              <a:latin typeface="+mn-lt"/>
              <a:ea typeface="+mn-ea"/>
              <a:cs typeface="+mn-cs"/>
            </a:endParaRPr>
          </a:p>
          <a:p>
            <a:pPr marL="742950" marR="0" lvl="1" indent="-285750" algn="l" defTabSz="914400" rtl="0" eaLnBrk="1" fontAlgn="auto" latinLnBrk="0" hangingPunct="1">
              <a:lnSpc>
                <a:spcPct val="90000"/>
              </a:lnSpc>
              <a:spcBef>
                <a:spcPct val="20000"/>
              </a:spcBef>
              <a:spcAft>
                <a:spcPts val="0"/>
              </a:spcAft>
              <a:buClrTx/>
              <a:buSzTx/>
              <a:tabLst/>
              <a:defRPr/>
            </a:pPr>
            <a:r>
              <a:rPr kumimoji="0" lang="tr-TR" sz="3100" b="1" i="1" u="none" strike="noStrike" kern="1200" cap="none" spc="0" normalizeH="0" baseline="0" noProof="0" dirty="0" smtClean="0">
                <a:ln>
                  <a:noFill/>
                </a:ln>
                <a:solidFill>
                  <a:srgbClr val="0070C0"/>
                </a:solidFill>
                <a:effectLst/>
                <a:uLnTx/>
                <a:uFillTx/>
                <a:latin typeface="+mn-lt"/>
                <a:ea typeface="+mn-ea"/>
                <a:cs typeface="+mn-cs"/>
              </a:rPr>
              <a:t>PPI</a:t>
            </a:r>
            <a:r>
              <a:rPr kumimoji="0" lang="tr-TR" sz="3100" b="1" i="0" u="none" strike="noStrike" kern="1200" cap="none" spc="0" normalizeH="0" baseline="0" noProof="0" dirty="0" smtClean="0">
                <a:ln>
                  <a:noFill/>
                </a:ln>
                <a:solidFill>
                  <a:srgbClr val="C00000"/>
                </a:solidFill>
                <a:effectLst/>
                <a:uLnTx/>
                <a:uFillTx/>
                <a:latin typeface="+mn-lt"/>
                <a:ea typeface="+mn-ea"/>
                <a:cs typeface="+mn-cs"/>
              </a:rPr>
              <a:t>  FOR AGRICULTURAL SECTOR (2010=100) (OUTPUT INDEX):</a:t>
            </a:r>
          </a:p>
          <a:p>
            <a:pPr marL="742950" marR="0" lvl="1" indent="-285750" algn="l" defTabSz="914400" rtl="0" eaLnBrk="1" fontAlgn="auto" latinLnBrk="0" hangingPunct="1">
              <a:lnSpc>
                <a:spcPct val="90000"/>
              </a:lnSpc>
              <a:spcBef>
                <a:spcPct val="20000"/>
              </a:spcBef>
              <a:spcAft>
                <a:spcPts val="0"/>
              </a:spcAft>
              <a:buClrTx/>
              <a:buSzTx/>
              <a:tabLst/>
              <a:defRPr/>
            </a:pPr>
            <a:endParaRPr lang="tr-TR" sz="2000" b="1" dirty="0" smtClean="0">
              <a:solidFill>
                <a:srgbClr val="C00000"/>
              </a:solidFill>
              <a:latin typeface="+mn-lt"/>
              <a:cs typeface="+mn-cs"/>
            </a:endParaRPr>
          </a:p>
          <a:p>
            <a:pPr marL="742950" lvl="1" indent="-285750" fontAlgn="auto">
              <a:lnSpc>
                <a:spcPct val="90000"/>
              </a:lnSpc>
              <a:spcBef>
                <a:spcPct val="20000"/>
              </a:spcBef>
              <a:spcAft>
                <a:spcPts val="0"/>
              </a:spcAft>
            </a:pPr>
            <a:r>
              <a:rPr lang="tr-TR" sz="3200" b="1" dirty="0" err="1" smtClean="0">
                <a:solidFill>
                  <a:srgbClr val="C00000"/>
                </a:solidFill>
              </a:rPr>
              <a:t>Definition</a:t>
            </a:r>
            <a:r>
              <a:rPr lang="tr-TR" sz="3200" b="1" dirty="0" smtClean="0">
                <a:solidFill>
                  <a:srgbClr val="C00000"/>
                </a:solidFill>
              </a:rPr>
              <a:t>:</a:t>
            </a:r>
            <a:r>
              <a:rPr lang="tr-TR" sz="3200" b="1" dirty="0" smtClean="0"/>
              <a:t> </a:t>
            </a:r>
          </a:p>
          <a:p>
            <a:pPr marL="742950" lvl="1" indent="-285750" fontAlgn="auto">
              <a:lnSpc>
                <a:spcPct val="90000"/>
              </a:lnSpc>
              <a:spcBef>
                <a:spcPct val="20000"/>
              </a:spcBef>
              <a:spcAft>
                <a:spcPts val="0"/>
              </a:spcAft>
            </a:pPr>
            <a:endParaRPr lang="tr-TR" sz="1400" b="1" dirty="0" smtClean="0">
              <a:solidFill>
                <a:srgbClr val="0070C0"/>
              </a:solidFill>
            </a:endParaRPr>
          </a:p>
          <a:p>
            <a:pPr marL="742950" lvl="1" indent="-285750" algn="just" fontAlgn="auto">
              <a:lnSpc>
                <a:spcPct val="90000"/>
              </a:lnSpc>
              <a:spcBef>
                <a:spcPct val="20000"/>
              </a:spcBef>
              <a:spcAft>
                <a:spcPts val="0"/>
              </a:spcAft>
            </a:pPr>
            <a:r>
              <a:rPr lang="tr-TR" sz="4000" b="1" dirty="0" smtClean="0">
                <a:solidFill>
                  <a:srgbClr val="0070C0"/>
                </a:solidFill>
                <a:latin typeface="+mn-lt"/>
              </a:rPr>
              <a:t>PPI of </a:t>
            </a:r>
            <a:r>
              <a:rPr lang="tr-TR" sz="4000" b="1" dirty="0" err="1" smtClean="0">
                <a:solidFill>
                  <a:srgbClr val="0070C0"/>
                </a:solidFill>
                <a:latin typeface="+mn-lt"/>
              </a:rPr>
              <a:t>agricultural</a:t>
            </a:r>
            <a:r>
              <a:rPr lang="tr-TR" sz="4000" b="1" dirty="0" smtClean="0">
                <a:solidFill>
                  <a:srgbClr val="0070C0"/>
                </a:solidFill>
                <a:latin typeface="+mn-lt"/>
              </a:rPr>
              <a:t> </a:t>
            </a:r>
            <a:r>
              <a:rPr lang="tr-TR" sz="4000" b="1" dirty="0" err="1" smtClean="0">
                <a:solidFill>
                  <a:srgbClr val="0070C0"/>
                </a:solidFill>
                <a:latin typeface="+mn-lt"/>
              </a:rPr>
              <a:t>products</a:t>
            </a:r>
            <a:r>
              <a:rPr lang="tr-TR" sz="4000" b="1" dirty="0" smtClean="0">
                <a:solidFill>
                  <a:srgbClr val="0070C0"/>
                </a:solidFill>
                <a:latin typeface="+mn-lt"/>
              </a:rPr>
              <a:t> is </a:t>
            </a:r>
            <a:r>
              <a:rPr lang="tr-TR" sz="4000" b="1" dirty="0" err="1" smtClean="0">
                <a:solidFill>
                  <a:srgbClr val="0070C0"/>
                </a:solidFill>
                <a:latin typeface="+mn-lt"/>
              </a:rPr>
              <a:t>computed</a:t>
            </a:r>
            <a:r>
              <a:rPr lang="tr-TR" sz="4000" b="1" dirty="0" smtClean="0">
                <a:solidFill>
                  <a:srgbClr val="0070C0"/>
                </a:solidFill>
                <a:latin typeface="+mn-lt"/>
              </a:rPr>
              <a:t> </a:t>
            </a:r>
            <a:r>
              <a:rPr lang="tr-TR" sz="4000" b="1" dirty="0" err="1" smtClean="0">
                <a:solidFill>
                  <a:srgbClr val="0070C0"/>
                </a:solidFill>
                <a:latin typeface="+mn-lt"/>
              </a:rPr>
              <a:t>for</a:t>
            </a:r>
            <a:r>
              <a:rPr lang="tr-TR" sz="4000" b="1" dirty="0" smtClean="0">
                <a:solidFill>
                  <a:srgbClr val="0070C0"/>
                </a:solidFill>
                <a:latin typeface="+mn-lt"/>
              </a:rPr>
              <a:t> </a:t>
            </a:r>
            <a:r>
              <a:rPr lang="tr-TR" sz="4000" b="1" dirty="0" err="1" smtClean="0">
                <a:solidFill>
                  <a:srgbClr val="0070C0"/>
                </a:solidFill>
                <a:latin typeface="+mn-lt"/>
              </a:rPr>
              <a:t>monitoring</a:t>
            </a:r>
            <a:endParaRPr lang="tr-TR" sz="4000" b="1" dirty="0" smtClean="0">
              <a:solidFill>
                <a:srgbClr val="0070C0"/>
              </a:solidFill>
              <a:latin typeface="+mn-lt"/>
            </a:endParaRPr>
          </a:p>
          <a:p>
            <a:pPr marL="742950" lvl="1" indent="-285750" algn="just" fontAlgn="auto">
              <a:lnSpc>
                <a:spcPct val="90000"/>
              </a:lnSpc>
              <a:spcBef>
                <a:spcPct val="20000"/>
              </a:spcBef>
              <a:spcAft>
                <a:spcPts val="0"/>
              </a:spcAft>
            </a:pPr>
            <a:r>
              <a:rPr lang="tr-TR" sz="4000" b="1" dirty="0" err="1" smtClean="0">
                <a:solidFill>
                  <a:srgbClr val="0070C0"/>
                </a:solidFill>
                <a:latin typeface="+mn-lt"/>
              </a:rPr>
              <a:t>the</a:t>
            </a:r>
            <a:r>
              <a:rPr lang="tr-TR" sz="4000" b="1" dirty="0" smtClean="0">
                <a:solidFill>
                  <a:srgbClr val="0070C0"/>
                </a:solidFill>
                <a:latin typeface="+mn-lt"/>
              </a:rPr>
              <a:t> </a:t>
            </a:r>
            <a:r>
              <a:rPr lang="tr-TR" sz="4000" b="1" dirty="0" err="1" smtClean="0">
                <a:solidFill>
                  <a:srgbClr val="0070C0"/>
                </a:solidFill>
                <a:latin typeface="+mn-lt"/>
              </a:rPr>
              <a:t>proportional</a:t>
            </a:r>
            <a:r>
              <a:rPr lang="tr-TR" sz="4000" b="1" dirty="0" smtClean="0">
                <a:solidFill>
                  <a:srgbClr val="0070C0"/>
                </a:solidFill>
                <a:latin typeface="+mn-lt"/>
              </a:rPr>
              <a:t> </a:t>
            </a:r>
            <a:r>
              <a:rPr lang="tr-TR" sz="4000" b="1" dirty="0" err="1" smtClean="0">
                <a:solidFill>
                  <a:srgbClr val="0070C0"/>
                </a:solidFill>
                <a:latin typeface="+mn-lt"/>
              </a:rPr>
              <a:t>monthly</a:t>
            </a:r>
            <a:r>
              <a:rPr lang="tr-TR" sz="4000" b="1" dirty="0" smtClean="0">
                <a:solidFill>
                  <a:srgbClr val="0070C0"/>
                </a:solidFill>
                <a:latin typeface="+mn-lt"/>
              </a:rPr>
              <a:t> </a:t>
            </a:r>
            <a:r>
              <a:rPr lang="tr-TR" sz="4000" b="1" dirty="0" err="1" smtClean="0">
                <a:solidFill>
                  <a:srgbClr val="0070C0"/>
                </a:solidFill>
                <a:latin typeface="+mn-lt"/>
              </a:rPr>
              <a:t>changes</a:t>
            </a:r>
            <a:r>
              <a:rPr lang="tr-TR" sz="4000" b="1" dirty="0" smtClean="0">
                <a:solidFill>
                  <a:srgbClr val="0070C0"/>
                </a:solidFill>
                <a:latin typeface="+mn-lt"/>
              </a:rPr>
              <a:t> of </a:t>
            </a:r>
            <a:r>
              <a:rPr lang="tr-TR" sz="4000" b="1" dirty="0" err="1" smtClean="0">
                <a:solidFill>
                  <a:srgbClr val="0070C0"/>
                </a:solidFill>
                <a:latin typeface="+mn-lt"/>
              </a:rPr>
              <a:t>agricultural</a:t>
            </a:r>
            <a:endParaRPr lang="tr-TR" sz="4000" b="1" dirty="0" smtClean="0">
              <a:solidFill>
                <a:srgbClr val="0070C0"/>
              </a:solidFill>
              <a:latin typeface="+mn-lt"/>
            </a:endParaRPr>
          </a:p>
          <a:p>
            <a:pPr marL="742950" lvl="1" indent="-285750" algn="just" fontAlgn="auto">
              <a:lnSpc>
                <a:spcPct val="90000"/>
              </a:lnSpc>
              <a:spcBef>
                <a:spcPct val="20000"/>
              </a:spcBef>
              <a:spcAft>
                <a:spcPts val="0"/>
              </a:spcAft>
            </a:pPr>
            <a:r>
              <a:rPr lang="tr-TR" sz="4000" b="1" dirty="0" err="1" smtClean="0">
                <a:solidFill>
                  <a:srgbClr val="0070C0"/>
                </a:solidFill>
                <a:latin typeface="+mn-lt"/>
              </a:rPr>
              <a:t>products</a:t>
            </a:r>
            <a:r>
              <a:rPr lang="tr-TR" sz="4000" b="1" dirty="0" smtClean="0">
                <a:solidFill>
                  <a:srgbClr val="0070C0"/>
                </a:solidFill>
                <a:latin typeface="+mn-lt"/>
              </a:rPr>
              <a:t> </a:t>
            </a:r>
            <a:r>
              <a:rPr lang="tr-TR" sz="4000" b="1" dirty="0" err="1" smtClean="0">
                <a:solidFill>
                  <a:srgbClr val="0070C0"/>
                </a:solidFill>
                <a:latin typeface="+mn-lt"/>
              </a:rPr>
              <a:t>produced</a:t>
            </a:r>
            <a:r>
              <a:rPr lang="tr-TR" sz="4000" b="1" dirty="0" smtClean="0">
                <a:solidFill>
                  <a:srgbClr val="0070C0"/>
                </a:solidFill>
                <a:latin typeface="+mn-lt"/>
              </a:rPr>
              <a:t> </a:t>
            </a:r>
            <a:r>
              <a:rPr lang="tr-TR" sz="4000" b="1" dirty="0" err="1" smtClean="0">
                <a:solidFill>
                  <a:srgbClr val="0070C0"/>
                </a:solidFill>
                <a:latin typeface="+mn-lt"/>
              </a:rPr>
              <a:t>and</a:t>
            </a:r>
            <a:r>
              <a:rPr lang="tr-TR" sz="4000" b="1" dirty="0" smtClean="0">
                <a:solidFill>
                  <a:srgbClr val="0070C0"/>
                </a:solidFill>
                <a:latin typeface="+mn-lt"/>
              </a:rPr>
              <a:t> </a:t>
            </a:r>
            <a:r>
              <a:rPr lang="tr-TR" sz="4000" b="1" dirty="0" err="1" smtClean="0">
                <a:solidFill>
                  <a:srgbClr val="0070C0"/>
                </a:solidFill>
                <a:latin typeface="+mn-lt"/>
              </a:rPr>
              <a:t>sold</a:t>
            </a:r>
            <a:r>
              <a:rPr lang="tr-TR" sz="4000" b="1" dirty="0" smtClean="0">
                <a:solidFill>
                  <a:srgbClr val="0070C0"/>
                </a:solidFill>
                <a:latin typeface="+mn-lt"/>
              </a:rPr>
              <a:t> </a:t>
            </a:r>
            <a:r>
              <a:rPr lang="tr-TR" sz="4000" b="1" dirty="0" err="1" smtClean="0">
                <a:solidFill>
                  <a:srgbClr val="0070C0"/>
                </a:solidFill>
                <a:latin typeface="+mn-lt"/>
              </a:rPr>
              <a:t>by</a:t>
            </a:r>
            <a:r>
              <a:rPr lang="tr-TR" sz="4000" b="1" dirty="0" smtClean="0">
                <a:solidFill>
                  <a:srgbClr val="0070C0"/>
                </a:solidFill>
                <a:latin typeface="+mn-lt"/>
              </a:rPr>
              <a:t> </a:t>
            </a:r>
            <a:r>
              <a:rPr lang="tr-TR" sz="4000" b="1" dirty="0" err="1" smtClean="0">
                <a:solidFill>
                  <a:srgbClr val="0070C0"/>
                </a:solidFill>
                <a:latin typeface="+mn-lt"/>
              </a:rPr>
              <a:t>farmers</a:t>
            </a:r>
            <a:r>
              <a:rPr lang="tr-TR" sz="4000" b="1" dirty="0" smtClean="0">
                <a:solidFill>
                  <a:srgbClr val="0070C0"/>
                </a:solidFill>
                <a:latin typeface="+mn-lt"/>
              </a:rPr>
              <a:t> at </a:t>
            </a:r>
            <a:r>
              <a:rPr lang="tr-TR" sz="4000" b="1" dirty="0" err="1" smtClean="0">
                <a:solidFill>
                  <a:srgbClr val="0070C0"/>
                </a:solidFill>
                <a:latin typeface="+mn-lt"/>
              </a:rPr>
              <a:t>the</a:t>
            </a:r>
            <a:r>
              <a:rPr lang="tr-TR" sz="4000" b="1" dirty="0" smtClean="0">
                <a:solidFill>
                  <a:srgbClr val="0070C0"/>
                </a:solidFill>
                <a:latin typeface="+mn-lt"/>
              </a:rPr>
              <a:t> </a:t>
            </a:r>
            <a:r>
              <a:rPr lang="tr-TR" sz="4000" b="1" dirty="0" err="1" smtClean="0">
                <a:solidFill>
                  <a:srgbClr val="0070C0"/>
                </a:solidFill>
                <a:latin typeface="+mn-lt"/>
              </a:rPr>
              <a:t>first</a:t>
            </a:r>
            <a:r>
              <a:rPr lang="tr-TR" sz="4000" b="1" dirty="0" smtClean="0">
                <a:solidFill>
                  <a:srgbClr val="0070C0"/>
                </a:solidFill>
                <a:latin typeface="+mn-lt"/>
              </a:rPr>
              <a:t> </a:t>
            </a:r>
            <a:r>
              <a:rPr lang="tr-TR" sz="4000" b="1" dirty="0" err="1" smtClean="0">
                <a:solidFill>
                  <a:srgbClr val="0070C0"/>
                </a:solidFill>
                <a:latin typeface="+mn-lt"/>
              </a:rPr>
              <a:t>point</a:t>
            </a:r>
            <a:endParaRPr lang="tr-TR" sz="4000" b="1" dirty="0" smtClean="0">
              <a:solidFill>
                <a:srgbClr val="0070C0"/>
              </a:solidFill>
              <a:latin typeface="+mn-lt"/>
            </a:endParaRPr>
          </a:p>
          <a:p>
            <a:pPr marL="742950" lvl="1" indent="-285750" algn="just" fontAlgn="auto">
              <a:lnSpc>
                <a:spcPct val="90000"/>
              </a:lnSpc>
              <a:spcBef>
                <a:spcPct val="20000"/>
              </a:spcBef>
              <a:spcAft>
                <a:spcPts val="0"/>
              </a:spcAft>
            </a:pPr>
            <a:r>
              <a:rPr lang="tr-TR" sz="4000" b="1" dirty="0" smtClean="0">
                <a:solidFill>
                  <a:srgbClr val="0070C0"/>
                </a:solidFill>
                <a:latin typeface="+mn-lt"/>
              </a:rPr>
              <a:t>of </a:t>
            </a:r>
            <a:r>
              <a:rPr lang="tr-TR" sz="4000" b="1" dirty="0" err="1" smtClean="0">
                <a:solidFill>
                  <a:srgbClr val="0070C0"/>
                </a:solidFill>
                <a:latin typeface="+mn-lt"/>
              </a:rPr>
              <a:t>sale</a:t>
            </a:r>
            <a:r>
              <a:rPr lang="tr-TR" sz="4000" b="1" dirty="0" smtClean="0">
                <a:solidFill>
                  <a:srgbClr val="0070C0"/>
                </a:solidFill>
                <a:latin typeface="+mn-lt"/>
              </a:rPr>
              <a:t> </a:t>
            </a:r>
            <a:r>
              <a:rPr lang="tr-TR" sz="4000" b="1" dirty="0" err="1" smtClean="0">
                <a:solidFill>
                  <a:srgbClr val="0070C0"/>
                </a:solidFill>
                <a:latin typeface="+mn-lt"/>
              </a:rPr>
              <a:t>through</a:t>
            </a:r>
            <a:r>
              <a:rPr lang="tr-TR" sz="4000" b="1" dirty="0" smtClean="0">
                <a:solidFill>
                  <a:srgbClr val="0070C0"/>
                </a:solidFill>
                <a:latin typeface="+mn-lt"/>
              </a:rPr>
              <a:t> time.</a:t>
            </a:r>
          </a:p>
          <a:p>
            <a:pPr marL="742950" lvl="1" indent="-285750" fontAlgn="auto">
              <a:lnSpc>
                <a:spcPct val="90000"/>
              </a:lnSpc>
              <a:spcBef>
                <a:spcPct val="20000"/>
              </a:spcBef>
              <a:spcAft>
                <a:spcPts val="0"/>
              </a:spcAft>
            </a:pPr>
            <a:endParaRPr kumimoji="0" lang="tr-TR" sz="3600" b="1" i="0" u="none" strike="noStrike" kern="1200" cap="none" spc="0" normalizeH="0" baseline="0" noProof="0" dirty="0" smtClean="0">
              <a:ln>
                <a:noFill/>
              </a:ln>
              <a:solidFill>
                <a:srgbClr val="333399"/>
              </a:solidFill>
              <a:effectLst/>
              <a:uLnTx/>
              <a:uFillTx/>
              <a:latin typeface="+mn-lt"/>
              <a:ea typeface="+mn-ea"/>
              <a:cs typeface="+mn-cs"/>
            </a:endParaRPr>
          </a:p>
          <a:p>
            <a:pPr marL="742950" marR="0" lvl="1" indent="-285750" algn="l" defTabSz="914400" rtl="0" eaLnBrk="1" fontAlgn="auto" latinLnBrk="0" hangingPunct="1">
              <a:lnSpc>
                <a:spcPct val="90000"/>
              </a:lnSpc>
              <a:spcBef>
                <a:spcPct val="20000"/>
              </a:spcBef>
              <a:spcAft>
                <a:spcPts val="0"/>
              </a:spcAft>
              <a:buClrTx/>
              <a:buSzTx/>
              <a:buFont typeface="Wingdings" pitchFamily="2" charset="2"/>
              <a:buChar char="þ"/>
              <a:tabLst/>
              <a:defRPr/>
            </a:pPr>
            <a:endParaRPr kumimoji="0" lang="tr-TR" sz="1600" b="1" i="0" u="none" strike="noStrike" kern="1200" cap="none" spc="0" normalizeH="0" baseline="0" noProof="0" dirty="0" smtClean="0">
              <a:ln>
                <a:noFill/>
              </a:ln>
              <a:solidFill>
                <a:srgbClr val="333399"/>
              </a:solidFill>
              <a:effectLst/>
              <a:uLnTx/>
              <a:uFillTx/>
              <a:latin typeface="+mn-lt"/>
              <a:ea typeface="+mn-ea"/>
              <a:cs typeface="+mn-cs"/>
            </a:endParaRPr>
          </a:p>
          <a:p>
            <a:pPr marL="1143000" marR="0" lvl="2" indent="-228600" algn="l" defTabSz="914400" rtl="0" eaLnBrk="1" fontAlgn="auto" latinLnBrk="0" hangingPunct="1">
              <a:lnSpc>
                <a:spcPct val="90000"/>
              </a:lnSpc>
              <a:spcBef>
                <a:spcPct val="20000"/>
              </a:spcBef>
              <a:spcAft>
                <a:spcPts val="0"/>
              </a:spcAft>
              <a:buClrTx/>
              <a:buSzTx/>
              <a:buFont typeface="Wingdings" pitchFamily="2" charset="2"/>
              <a:buChar char="þ"/>
              <a:tabLst/>
              <a:defRPr/>
            </a:pPr>
            <a:r>
              <a:rPr kumimoji="0" lang="tr-TR" sz="1900" b="1" i="0" u="none" strike="noStrike" kern="1200" cap="none" spc="0" normalizeH="0" baseline="0" noProof="0" dirty="0" smtClean="0">
                <a:ln>
                  <a:noFill/>
                </a:ln>
                <a:solidFill>
                  <a:srgbClr val="C00000"/>
                </a:solidFill>
                <a:effectLst/>
                <a:uLnTx/>
                <a:uFillTx/>
                <a:latin typeface="+mn-lt"/>
                <a:ea typeface="+mn-ea"/>
                <a:cs typeface="+mn-cs"/>
              </a:rPr>
              <a:t>API INDEX WITH BASE YEAR 2010, COVERS;</a:t>
            </a:r>
          </a:p>
          <a:p>
            <a:pPr marL="1143000" marR="0" lvl="2" indent="-228600" algn="l" defTabSz="914400" rtl="0" eaLnBrk="1" fontAlgn="auto" latinLnBrk="0" hangingPunct="1">
              <a:lnSpc>
                <a:spcPct val="90000"/>
              </a:lnSpc>
              <a:spcBef>
                <a:spcPct val="20000"/>
              </a:spcBef>
              <a:spcAft>
                <a:spcPts val="0"/>
              </a:spcAft>
              <a:buClrTx/>
              <a:buSzTx/>
              <a:buFont typeface="Wingdings" pitchFamily="2" charset="2"/>
              <a:buChar char="þ"/>
              <a:tabLst/>
              <a:defRPr/>
            </a:pPr>
            <a:endParaRPr kumimoji="0" lang="tr-TR" sz="1400" b="1" i="0" u="none" strike="noStrike" kern="1200" cap="none" spc="0" normalizeH="0" baseline="0" noProof="0" dirty="0" smtClean="0">
              <a:ln>
                <a:noFill/>
              </a:ln>
              <a:solidFill>
                <a:schemeClr val="accent2"/>
              </a:solidFill>
              <a:effectLst/>
              <a:uLnTx/>
              <a:uFillTx/>
              <a:latin typeface="+mn-lt"/>
              <a:ea typeface="+mn-ea"/>
              <a:cs typeface="+mn-cs"/>
            </a:endParaRPr>
          </a:p>
          <a:p>
            <a:pPr marL="1600200" marR="0" lvl="3" indent="-2286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tr-TR" sz="1700" b="1" i="0" u="none" strike="noStrike" kern="1200" cap="none" spc="0" normalizeH="0" baseline="0" noProof="0" dirty="0" smtClean="0">
                <a:ln>
                  <a:noFill/>
                </a:ln>
                <a:solidFill>
                  <a:srgbClr val="0070C0"/>
                </a:solidFill>
                <a:effectLst/>
                <a:uLnTx/>
                <a:uFillTx/>
                <a:latin typeface="+mn-lt"/>
                <a:ea typeface="+mn-ea"/>
                <a:cs typeface="+mn-cs"/>
              </a:rPr>
              <a:t>(01) AGRICULTURE AND HUNTING  (61 ITEMS)</a:t>
            </a:r>
          </a:p>
          <a:p>
            <a:pPr marL="1600200" marR="0" lvl="3" indent="-2286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tr-TR" sz="1700" b="1" i="0" u="none" strike="noStrike" kern="1200" cap="none" spc="0" normalizeH="0" baseline="0" noProof="0" dirty="0" smtClean="0">
                <a:ln>
                  <a:noFill/>
                </a:ln>
                <a:solidFill>
                  <a:srgbClr val="0070C0"/>
                </a:solidFill>
                <a:effectLst/>
                <a:uLnTx/>
                <a:uFillTx/>
                <a:latin typeface="+mn-lt"/>
                <a:ea typeface="+mn-ea"/>
                <a:cs typeface="+mn-cs"/>
              </a:rPr>
              <a:t>(02) FORESTRY       (4   ITEMS)	</a:t>
            </a:r>
          </a:p>
          <a:p>
            <a:pPr marL="1600200" marR="0" lvl="3" indent="-22860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tr-TR" sz="1700" b="1" i="0" u="none" strike="noStrike" kern="1200" cap="none" spc="0" normalizeH="0" baseline="0" noProof="0" dirty="0" smtClean="0">
                <a:ln>
                  <a:noFill/>
                </a:ln>
                <a:solidFill>
                  <a:srgbClr val="0070C0"/>
                </a:solidFill>
                <a:effectLst/>
                <a:uLnTx/>
                <a:uFillTx/>
                <a:latin typeface="+mn-lt"/>
                <a:ea typeface="+mn-ea"/>
                <a:cs typeface="+mn-cs"/>
              </a:rPr>
              <a:t>(03) FISHERY	       (27  ITEMS)</a:t>
            </a:r>
            <a:r>
              <a:rPr kumimoji="0" lang="tr-TR" sz="1400" b="1" i="0" u="none" strike="noStrike" kern="1200" cap="none" spc="0" normalizeH="0" baseline="0" noProof="0" dirty="0" smtClean="0">
                <a:ln>
                  <a:noFill/>
                </a:ln>
                <a:solidFill>
                  <a:schemeClr val="accent2"/>
                </a:solidFill>
                <a:effectLst/>
                <a:uLnTx/>
                <a:uFillTx/>
                <a:latin typeface="+mn-lt"/>
                <a:ea typeface="+mn-ea"/>
                <a:cs typeface="+mn-cs"/>
              </a:rPr>
              <a:t>	</a:t>
            </a:r>
          </a:p>
          <a:p>
            <a:pPr marL="1600200" marR="0" lvl="3" indent="-228600" algn="l" defTabSz="914400" rtl="0" eaLnBrk="1" fontAlgn="auto" latinLnBrk="0" hangingPunct="1">
              <a:lnSpc>
                <a:spcPct val="90000"/>
              </a:lnSpc>
              <a:spcBef>
                <a:spcPct val="20000"/>
              </a:spcBef>
              <a:spcAft>
                <a:spcPts val="0"/>
              </a:spcAft>
              <a:buClrTx/>
              <a:buSzTx/>
              <a:tabLst/>
              <a:defRPr/>
            </a:pPr>
            <a:r>
              <a:rPr kumimoji="0" lang="tr-TR" sz="1400" b="1" i="0" u="none" strike="noStrike" kern="1200" cap="none" spc="0" normalizeH="0" baseline="0" noProof="0" dirty="0" smtClean="0">
                <a:ln>
                  <a:noFill/>
                </a:ln>
                <a:solidFill>
                  <a:schemeClr val="accent2"/>
                </a:solidFill>
                <a:effectLst/>
                <a:uLnTx/>
                <a:uFillTx/>
                <a:latin typeface="+mn-lt"/>
                <a:ea typeface="+mn-ea"/>
                <a:cs typeface="+mn-cs"/>
              </a:rPr>
              <a:t>				</a:t>
            </a:r>
          </a:p>
          <a:p>
            <a:pPr marL="1600200" marR="0" lvl="3" indent="-228600" algn="l" defTabSz="914400" rtl="0" eaLnBrk="1" fontAlgn="auto" latinLnBrk="0" hangingPunct="1">
              <a:lnSpc>
                <a:spcPct val="90000"/>
              </a:lnSpc>
              <a:spcBef>
                <a:spcPct val="20000"/>
              </a:spcBef>
              <a:spcAft>
                <a:spcPts val="0"/>
              </a:spcAft>
              <a:buClrTx/>
              <a:buSzTx/>
              <a:tabLst/>
              <a:defRPr/>
            </a:pPr>
            <a:r>
              <a:rPr kumimoji="0" lang="tr-TR" sz="2600" b="1" i="0" u="none" strike="noStrike" kern="1200" cap="none" spc="0" normalizeH="0" baseline="0" noProof="0" dirty="0" smtClean="0">
                <a:ln>
                  <a:noFill/>
                </a:ln>
                <a:solidFill>
                  <a:srgbClr val="C00000"/>
                </a:solidFill>
                <a:effectLst/>
                <a:uLnTx/>
                <a:uFillTx/>
                <a:latin typeface="+mn-lt"/>
                <a:ea typeface="+mn-ea"/>
                <a:cs typeface="+mn-cs"/>
              </a:rPr>
              <a:t>AND  92 ITEMS HAVE BEEN SELECTED FOR THE INDEX.</a:t>
            </a:r>
          </a:p>
          <a:p>
            <a:pPr marL="1143000" marR="0" lvl="2" indent="-228600" algn="l" defTabSz="914400" rtl="0" eaLnBrk="1" fontAlgn="auto" latinLnBrk="0" hangingPunct="1">
              <a:lnSpc>
                <a:spcPct val="90000"/>
              </a:lnSpc>
              <a:spcBef>
                <a:spcPct val="20000"/>
              </a:spcBef>
              <a:spcAft>
                <a:spcPts val="0"/>
              </a:spcAft>
              <a:buClrTx/>
              <a:buSzTx/>
              <a:tabLst/>
              <a:defRPr/>
            </a:pPr>
            <a:endParaRPr lang="tr-TR" sz="1400" b="1" dirty="0" smtClean="0">
              <a:solidFill>
                <a:schemeClr val="accent2"/>
              </a:solidFill>
              <a:latin typeface="+mn-lt"/>
              <a:cs typeface="+mn-cs"/>
            </a:endParaRPr>
          </a:p>
          <a:p>
            <a:pPr marL="1143000" marR="0" lvl="2" indent="-228600" algn="l" defTabSz="914400" rtl="0" eaLnBrk="1" fontAlgn="auto" latinLnBrk="0" hangingPunct="1">
              <a:lnSpc>
                <a:spcPct val="90000"/>
              </a:lnSpc>
              <a:spcBef>
                <a:spcPct val="20000"/>
              </a:spcBef>
              <a:spcAft>
                <a:spcPts val="0"/>
              </a:spcAft>
              <a:buClrTx/>
              <a:buSzTx/>
              <a:tabLst/>
              <a:defRPr/>
            </a:pPr>
            <a:endParaRPr kumimoji="0" lang="tr-TR" sz="1600" b="1" i="0" u="none" strike="noStrike" kern="1200" cap="none" spc="0" normalizeH="0" baseline="0" noProof="0" dirty="0" smtClean="0">
              <a:ln>
                <a:noFill/>
              </a:ln>
              <a:solidFill>
                <a:srgbClr val="FF0000"/>
              </a:solidFill>
              <a:effectLst/>
              <a:uLnTx/>
              <a:uFillTx/>
              <a:latin typeface="+mn-lt"/>
              <a:ea typeface="+mn-ea"/>
              <a:cs typeface="+mn-cs"/>
            </a:endParaRPr>
          </a:p>
          <a:p>
            <a:pPr marL="1143000" marR="0" lvl="2" indent="-228600" algn="l" defTabSz="914400" rtl="0" eaLnBrk="1" fontAlgn="auto" latinLnBrk="0" hangingPunct="1">
              <a:lnSpc>
                <a:spcPct val="90000"/>
              </a:lnSpc>
              <a:spcBef>
                <a:spcPct val="20000"/>
              </a:spcBef>
              <a:spcAft>
                <a:spcPts val="0"/>
              </a:spcAft>
              <a:buClrTx/>
              <a:buSzTx/>
              <a:tabLst/>
              <a:defRPr/>
            </a:pPr>
            <a:endParaRPr lang="tr-TR" sz="1600" b="1" dirty="0" smtClean="0">
              <a:solidFill>
                <a:srgbClr val="FF0000"/>
              </a:solidFill>
              <a:latin typeface="+mn-lt"/>
              <a:cs typeface="+mn-cs"/>
            </a:endParaRPr>
          </a:p>
          <a:p>
            <a:pPr marL="1143000" marR="0" lvl="2" indent="-228600" algn="l" defTabSz="914400" rtl="0" eaLnBrk="1" fontAlgn="auto" latinLnBrk="0" hangingPunct="1">
              <a:lnSpc>
                <a:spcPct val="90000"/>
              </a:lnSpc>
              <a:spcBef>
                <a:spcPct val="20000"/>
              </a:spcBef>
              <a:spcAft>
                <a:spcPts val="0"/>
              </a:spcAft>
              <a:buClrTx/>
              <a:buSzTx/>
              <a:tabLst/>
              <a:defRPr/>
            </a:pPr>
            <a:r>
              <a:rPr kumimoji="0" lang="en-US" sz="3100" b="1" i="0" u="none" strike="noStrike" kern="1200" cap="none" spc="0" normalizeH="0" baseline="0" noProof="0" dirty="0" smtClean="0">
                <a:ln>
                  <a:noFill/>
                </a:ln>
                <a:solidFill>
                  <a:srgbClr val="FF0000"/>
                </a:solidFill>
                <a:effectLst/>
                <a:uLnTx/>
                <a:uFillTx/>
                <a:latin typeface="+mn-lt"/>
                <a:ea typeface="+mn-ea"/>
                <a:cs typeface="+mn-cs"/>
              </a:rPr>
              <a:t>CLASSIFICATION: </a:t>
            </a:r>
            <a:r>
              <a:rPr kumimoji="0" lang="en-US" sz="3100" b="1" i="0" u="none" strike="noStrike" kern="1200" cap="none" spc="0" normalizeH="0" baseline="0" noProof="0" dirty="0" smtClean="0">
                <a:ln>
                  <a:noFill/>
                </a:ln>
                <a:solidFill>
                  <a:schemeClr val="accent2"/>
                </a:solidFill>
                <a:effectLst/>
                <a:uLnTx/>
                <a:uFillTx/>
                <a:latin typeface="+mn-lt"/>
                <a:ea typeface="+mn-ea"/>
                <a:cs typeface="+mn-cs"/>
              </a:rPr>
              <a:t>CPA 2002</a:t>
            </a:r>
            <a:endParaRPr kumimoji="0" lang="tr-TR" sz="31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D039CA95-8169-4682-8D1E-9BEEAC5D27A4}" type="slidenum">
              <a:rPr lang="tr-TR" smtClean="0"/>
              <a:pPr>
                <a:defRPr/>
              </a:pPr>
              <a:t>3</a:t>
            </a:fld>
            <a:endParaRPr lang="tr-TR" dirty="0"/>
          </a:p>
        </p:txBody>
      </p:sp>
      <p:sp>
        <p:nvSpPr>
          <p:cNvPr id="3" name="2 Alt Başlık"/>
          <p:cNvSpPr txBox="1">
            <a:spLocks/>
          </p:cNvSpPr>
          <p:nvPr/>
        </p:nvSpPr>
        <p:spPr>
          <a:xfrm>
            <a:off x="107504" y="764704"/>
            <a:ext cx="8856984" cy="5185246"/>
          </a:xfrm>
          <a:prstGeom prst="rect">
            <a:avLst/>
          </a:prstGeom>
        </p:spPr>
        <p:txBody>
          <a:bodyPr vert="horz" lIns="91440" tIns="45720" rIns="91440" bIns="45720" rtlCol="0">
            <a:normAutofit fontScale="92500" lnSpcReduction="10000"/>
          </a:bodyPr>
          <a:lstStyle/>
          <a:p>
            <a:pPr marL="342900" indent="-342900" algn="just" fontAlgn="auto">
              <a:spcBef>
                <a:spcPct val="20000"/>
              </a:spcBef>
              <a:spcAft>
                <a:spcPts val="0"/>
              </a:spcAft>
              <a:buFont typeface="Arial" pitchFamily="34" charset="0"/>
              <a:buChar char="•"/>
              <a:defRPr/>
            </a:pPr>
            <a:r>
              <a:rPr kumimoji="0" lang="tr-TR" sz="3200" b="1" i="0" u="none" strike="noStrike" kern="1200" cap="none" spc="0" normalizeH="0" baseline="0" noProof="0" dirty="0" err="1" smtClean="0">
                <a:ln>
                  <a:noFill/>
                </a:ln>
                <a:solidFill>
                  <a:srgbClr val="C00000"/>
                </a:solidFill>
                <a:effectLst/>
                <a:uLnTx/>
                <a:uFillTx/>
                <a:latin typeface="+mn-lt"/>
                <a:ea typeface="+mn-ea"/>
                <a:cs typeface="+mn-cs"/>
              </a:rPr>
              <a:t>International</a:t>
            </a:r>
            <a:r>
              <a:rPr kumimoji="0" lang="tr-TR" sz="3200" b="1" i="0" u="none" strike="noStrike" kern="1200" cap="none" spc="0" normalizeH="0" baseline="0" noProof="0" dirty="0" smtClean="0">
                <a:ln>
                  <a:noFill/>
                </a:ln>
                <a:solidFill>
                  <a:srgbClr val="C0000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C00000"/>
                </a:solidFill>
                <a:effectLst/>
                <a:uLnTx/>
                <a:uFillTx/>
                <a:latin typeface="+mn-lt"/>
                <a:ea typeface="+mn-ea"/>
                <a:cs typeface="+mn-cs"/>
              </a:rPr>
              <a:t>and</a:t>
            </a:r>
            <a:r>
              <a:rPr kumimoji="0" lang="tr-TR" sz="3200" b="1" i="0" u="none" strike="noStrike" kern="1200" cap="none" spc="0" normalizeH="0" baseline="0" noProof="0" dirty="0" smtClean="0">
                <a:ln>
                  <a:noFill/>
                </a:ln>
                <a:solidFill>
                  <a:srgbClr val="C0000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C00000"/>
                </a:solidFill>
                <a:effectLst/>
                <a:uLnTx/>
                <a:uFillTx/>
                <a:latin typeface="+mn-lt"/>
                <a:ea typeface="+mn-ea"/>
                <a:cs typeface="+mn-cs"/>
              </a:rPr>
              <a:t>regional</a:t>
            </a:r>
            <a:r>
              <a:rPr kumimoji="0" lang="tr-TR" sz="3200" b="1" i="0" u="none" strike="noStrike" kern="1200" cap="none" spc="0" normalizeH="0" baseline="0" noProof="0" dirty="0" smtClean="0">
                <a:ln>
                  <a:noFill/>
                </a:ln>
                <a:solidFill>
                  <a:srgbClr val="C0000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C00000"/>
                </a:solidFill>
                <a:effectLst/>
                <a:uLnTx/>
                <a:uFillTx/>
                <a:latin typeface="+mn-lt"/>
                <a:ea typeface="+mn-ea"/>
                <a:cs typeface="+mn-cs"/>
              </a:rPr>
              <a:t>directive</a:t>
            </a:r>
            <a:r>
              <a:rPr kumimoji="0" lang="tr-TR" sz="3200" b="1" i="0" u="none" strike="noStrike" kern="1200" cap="none" spc="0" normalizeH="0" baseline="0" noProof="0" dirty="0" smtClean="0">
                <a:ln>
                  <a:noFill/>
                </a:ln>
                <a:solidFill>
                  <a:srgbClr val="C00000"/>
                </a:solidFill>
                <a:effectLst/>
                <a:uLnTx/>
                <a:uFillTx/>
                <a:latin typeface="+mn-lt"/>
                <a:ea typeface="+mn-ea"/>
                <a:cs typeface="+mn-cs"/>
              </a:rPr>
              <a:t>: </a:t>
            </a:r>
            <a:endParaRPr kumimoji="0" lang="tr-TR" sz="3200" b="1" i="0" u="none" strike="noStrike" kern="1200" cap="none" spc="0" normalizeH="0" baseline="0" noProof="0" dirty="0" smtClean="0">
              <a:ln>
                <a:noFill/>
              </a:ln>
              <a:solidFill>
                <a:srgbClr val="C00000"/>
              </a:solidFill>
              <a:effectLst/>
              <a:uLnTx/>
              <a:uFillTx/>
              <a:latin typeface="+mn-lt"/>
              <a:ea typeface="+mn-ea"/>
              <a:cs typeface="+mn-cs"/>
            </a:endParaRPr>
          </a:p>
          <a:p>
            <a:pPr marL="342900" indent="-342900" algn="just" fontAlgn="auto">
              <a:spcBef>
                <a:spcPct val="20000"/>
              </a:spcBef>
              <a:spcAft>
                <a:spcPts val="0"/>
              </a:spcAft>
              <a:defRPr/>
            </a:pPr>
            <a:r>
              <a:rPr lang="tr-TR" sz="3200" b="1" dirty="0" smtClean="0">
                <a:solidFill>
                  <a:srgbClr val="0070C0"/>
                </a:solidFill>
              </a:rPr>
              <a:t>   </a:t>
            </a:r>
          </a:p>
          <a:p>
            <a:pPr marL="342900" indent="-342900" algn="just" fontAlgn="auto">
              <a:spcBef>
                <a:spcPct val="20000"/>
              </a:spcBef>
              <a:spcAft>
                <a:spcPts val="0"/>
              </a:spcAft>
              <a:defRPr/>
            </a:pPr>
            <a:r>
              <a:rPr lang="tr-TR" sz="3200" b="1" dirty="0" smtClean="0">
                <a:solidFill>
                  <a:srgbClr val="0070C0"/>
                </a:solidFill>
              </a:rPr>
              <a:t> </a:t>
            </a:r>
            <a:r>
              <a:rPr lang="tr-TR" sz="3200" b="1" dirty="0" smtClean="0">
                <a:solidFill>
                  <a:srgbClr val="0070C0"/>
                </a:solidFill>
              </a:rPr>
              <a:t>  </a:t>
            </a:r>
            <a:r>
              <a:rPr lang="en-GB" sz="3200" b="1" dirty="0" smtClean="0">
                <a:solidFill>
                  <a:srgbClr val="0070C0"/>
                </a:solidFill>
              </a:rPr>
              <a:t>Agricultural </a:t>
            </a:r>
            <a:r>
              <a:rPr lang="en-GB" sz="3200" b="1" dirty="0" smtClean="0">
                <a:solidFill>
                  <a:srgbClr val="0070C0"/>
                </a:solidFill>
              </a:rPr>
              <a:t>price indices are calculated according to </a:t>
            </a:r>
            <a:r>
              <a:rPr lang="en-GB" sz="3200" b="1" dirty="0" err="1" smtClean="0">
                <a:solidFill>
                  <a:srgbClr val="0070C0"/>
                </a:solidFill>
              </a:rPr>
              <a:t>Eurostat’s</a:t>
            </a:r>
            <a:r>
              <a:rPr lang="en-GB" sz="3200" b="1" dirty="0" smtClean="0">
                <a:solidFill>
                  <a:srgbClr val="0070C0"/>
                </a:solidFill>
              </a:rPr>
              <a:t> Handbook for EU Agricultural Price Statistics (Version 2, March 2008). </a:t>
            </a:r>
            <a:endParaRPr lang="tr-TR" sz="3200" b="1" dirty="0" smtClean="0">
              <a:solidFill>
                <a:srgbClr val="0070C0"/>
              </a:solidFill>
            </a:endParaRPr>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tr-TR" sz="3200"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tr-TR" sz="3200"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Production</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coverage</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Products</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having</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significant</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importance</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in total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agricultural</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production</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value</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are</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covered</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in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Agriculture</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PPI.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i="0" u="none" strike="noStrike" kern="1200" cap="none" spc="0" normalizeH="0" baseline="0" noProof="0" dirty="0" smtClean="0">
              <a:ln>
                <a:noFill/>
              </a:ln>
              <a:solidFill>
                <a:srgbClr val="0070C0"/>
              </a:solidFill>
              <a:effectLst/>
              <a:uLnTx/>
              <a:uFillTx/>
              <a:latin typeface="+mn-lt"/>
              <a:ea typeface="+mn-ea"/>
              <a:cs typeface="+mn-cs"/>
            </a:endParaRPr>
          </a:p>
        </p:txBody>
      </p:sp>
    </p:spTree>
  </p:cSld>
  <p:clrMapOvr>
    <a:masterClrMapping/>
  </p:clrMapOvr>
  <p:transition spd="med">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B1974AF6-13CE-45DD-8E74-8E3F0955E7DD}" type="slidenum">
              <a:rPr lang="tr-TR" smtClean="0"/>
              <a:pPr>
                <a:defRPr/>
              </a:pPr>
              <a:t>4</a:t>
            </a:fld>
            <a:endParaRPr lang="tr-TR" dirty="0"/>
          </a:p>
        </p:txBody>
      </p:sp>
      <p:sp>
        <p:nvSpPr>
          <p:cNvPr id="21510" name="AutoShape 2" descr="data:image/jpeg;base64,/9j/4AAQSkZJRgABAQAAAQABAAD/2wCEAAkGBxMTEhQUExQVFRUXGB0XGBcXFxccHBgcGRkbHBwYHBoaHCggGBwlIB0cIjEhJikrLi4uHyAzODMsNygtLisBCgoKDg0OGxAQGzQkICY1LC8vLCwsLCwsLCwsLCwsLCwsLCwsLCwsLCwsLCwsLCwsLCwsLCwsLCwsLCwsLCwsLP/AABEIAMkA+wMBIgACEQEDEQH/xAAbAAACAgMBAAAAAAAAAAAAAAAFBgMEAQIHAP/EAEoQAAIBAgQEBAIFCQYEBAcBAAECEQMhAAQSMQUiQVEGE2FxMoEHQpGhsRQjM1JicrLB0TRzgtLw8ReTwuFDkqKzFjVTY4PD4iT/xAAZAQADAQEBAAAAAAAAAAAAAAAAAQIDBAX/xAAwEQACAgEDAgQEBgIDAAAAAAAAAQIRAxIhMUFRBBNh8BQicaEFMlKBscGR0SNC8f/aAAwDAQACEQMRAD8AfVGJVGNVxIoxpZBsBjcDHkxuMS2FGIx4tjbGMKyqNFbG5fGMZGFYUYFU9sbasexmcFgZAxupxHOMhsIZNrxjXiKcan3wAWA2PasQhsZ1YAJC2PasRE4wTgAl1YxqxHOMasAEmrGC2NNWMasMDbVj2rGhbGNWGI3LYxqxGWxgtgFZJqxicRzj04YWSE4jJxjGrYYjBOI5xs2NIwwJQMbgYjBxsGxnZRIMba8QlsY1YQE+rHpxBrxsHwASzjM4h149rwATasYD4h149qwAWJxjViDXjGs4QFjVj2rEAbGdeGBNqxhmxFrxrqwASzjOrEWrHtWACXVjGrEWrGC2ACXVjBOI9WMasMRLOPE4i1Y9qwAS6sY1YiJxgtgAl1YxqxEWxicMCYtjGrEWrGNWACQnGs401Y1nDA3DY21YiBx7ViQJdWPasRaseL4QEurHtWItWMB8AWS6sZ1YHV+LUUbQ9RFa1iwBvtjK8WoESK1Pr9dem/XC1IVhDVjGrAGj4syjMR5oEGJMgH2OLmY41l0EtVpi8fEO8dNh64WpDsJasZ1YGcP4zQrFlpVFcruAfv8AUeuLFTOIolnUDuWGHYFvVj2rA2rxmgoJNanA35hb7MD6/i/KqY8zV6qCQPniXNLlhYxaseDYCDxNldSp5y6muP8AudhivW8ZZNW0mr8wrEfbGHqQWMmrGC2F8eLsnLL5wkehv7WviKt40yirOsm8QFM+94wakFjJqxnVhJH0g0if0bR6svytjOY8f0hGmk7d5IEfjheZHuFjpqx7VhKf6QaN4pOR0OpRP32wNrfSOxB00Qp6aiTF+sRODWgOj6sYLY5X/wAQszvFLbYqb+vxYG5jxtnS0iqQBeAqb9vh29MGsDsurGNWOK1PFubLajXf2ER32Avjev42zhKkViItZVg+pEQTg1+gUzsi1gSQCCQYMHY9j2xnVjia+Kc0skV2Go6jAFydyTGM5TxdnA1q7nqdWk/cwt8sGv0Dc7Xqxgvjj1LxnnB/4pO+6od/8OK9Xj9eo0vULGPa20QIAwPJXQNztC1ARYyPTHtWOTcL8Z5ijy6VcbAGQB7Rgs3j6pP6JP8A1f1wealyIqZr6R6xkIiLO0gkj7wD9mB1Dx3mwxbzAQTJVgCPYdR8sX6fgEWJrGbbKOvvidfAdIKR5jm8kyOo76dscfxmFdf5NvIkCeJeOs1VJVWFNTAhBf1ht8BszxSqw0mo7AGeYmxI/HDvR8B5YXmpPv8A6jFil4KyYPwsTbdmv99sS/HYfUfkSEVfEeYVdPmvpO41HtHuMa0PENdF0rXqKg2AYwJ/ljpCeFMkB+iU9p/oemJ6XA8ootRSRvyj+mIf4hj6Jj+HZyfMcQLkszFjtJ3PvjRWY9D3x2qjw2iBamg+z37Ysfk9MAWXeLd+334zf4hHpEr4f1OHlah2puetlb+mJkyOYY2o1TPam32bY7WhAF46kfL5Y8riLbxP44T/ABHtH7j+HXc5JQ4LnNUrRqq3ccv8xi9V8N52oFBpbd2Ufbe5x1MVknaffv2v/rfGi1lkSO59oP8AtjOXj5vovuPyInLqfgbOfqUx7v3+RxN/8DZwiJpj/Gf8uOmHMKCZ2H4+keuNfyyBME9h9x+zEvx2V9h+TA5xT8AZr9ajv+s3+XFg/R3mDINSlfrzH/px0ClmAQWER/O4E/P8RiVK3TcjsO8EEfbGJ+Nyv/wflQEBfo4rW/PUhbfQxONl+jSqbPmUP/4z/nth6bNHV7SSf9DGxrzsZmPsv/TB8Zl7/ZD8rH2Eul9GcjmzB+VLt7ucTf8ADSnscxUib8i/1w4PXuIbffsI6Y1rZgxv33jp9aR6kYXxeXv/AAGiHYVh9HmXA/TVj7aP8uPU/o6yvWpXsf1kv/6MNFKoSZHsJ6z/AD2xVq50THMYMm/SYHuML4jL3DTDsA/+HWTiNdcx+2n+TE3/AA6yPer/AMz+ijBXNcQAJE3B+4RJ+0xjNPMhuYHlURM7mJn1v098HxGb9TCo9gR/w4yPet/zP/5xqPo94eN/O/5n/bDBRaNROwv67SI+zEb02LGDsYF7cq3n5m+D4jN+oVR7AQfR/wAOjaofeo2Mr4H4cD8Dz/eP/I+mDXlPpBNpEyBMCRE+pF/ljLZcECSSbiw3Mjm+WwGDz8v6mFLsAm8E8Nn9HUn+9qf1xJ/8HcPm9J/+ZU9f2sFhRJa2wBk92gEfbP3Yt09BXULGAxmPXf1M4HnyfqY9K7C+fCPDxcUW6/8AiVP82MHwpw4b0Xn+8qf5sMNJpFukye3X8BjNSjWJJU8vT+uDzsnd/wCQ0rsBqaqbzF4+Z2/ljXVAmApUXB6mBb5YiyNHSnmm95BMxNwB9pEjFXzWqO079juRC9fbGVD1BX8oQrtexjuOvv1+/Ef5SGYcu957mSI/2wK4lVKlWW8G/oWSw9Lj78ZQw2sSVTSQN7qrlvtMYrQTrYUfNINRtuQfS8g+nXHjn1FgJLKT7CF67fWnAanUJXm5dRS0CRqI3v3b7jjZ0ZaRAjkRjY9AWie1lUYflic2F/yyV0kEg3Eb/ER89vuxGc6WM/CFgbdTM/P+mKVPMEqpQdAD6DSTPtqnFmllCq6GMkFesnt2sSD9rYWlINT5Nfy8Fj7W9ATEdryPtxKasqIBEarG9wAQI+w4rcOpKTJtpWWiZmFi82uvvtiOqx8ssJlJQe+lCSf2jI+zFaUTboJeYAoG+q5PqQwH3A40ObIUaPqgSbWmwHcbzP7OAOf4iVLKANIA3+swUgkX2vFvfri1QUGmtMmGJ5gJsxQkj8fsweXSthr3CHmSF+IdWJNzJ0i3S89tjix+UQSDPOCSb2Bv8jAA+WKGZENpBJYAMQRBk84FtrficWPJfWaemSFQNPdnEz7hT9+DSg3J69YLpAsJViOn1j06xzfPGy8QlqhQfDpCiItJAPrMEjvbFQidbMBpd1VTPT84oUDpEJiQUXhR9Y85BNyBqn2gTHv7YlpIq2W+HFmFQN1nboSFtPcSY9hiR68+ZCxp5bCQWIJA9hv2B98VssHARkFjV+EdVNN5gCx3EdtOL2rVQYKedRIOx5gQG/rM7YXBSTYMyhDVCqi4JXrudUm3YKMT1jU0+7QYB+G5t/rti7TRENR0EwxW1zJBF43m1/fbGaiinBLHlps52sVAB9vWMD54BR2K60iGSHgaQWU3Mnf2ktOIq2VqaW0xqMQpN5m7Ge1o9sTJXZgXVfjAIBWImAkzcHf7Vxeo0/KSqW52YpTUx0ACk+m8we+BchSoE5jhXmVSskCArG0xEk+5OJKfDiNIDcoYsJ62MGZvucTV8xpIsAajCfYGAPaTP2YyzMUVyVABKzJgkvH3C/8Avg1PgWlHvMKqG2JBWO2jlMHtyn7cbOo5RtcE9IJDs3sIH3Y1zRNSpqPwK+gD9nyySf8AXfElKpqQahOrmJ6X0gW7T/PCexSIMsxKsCRLMRMk6VT194Xvvi5mWNOm2nmdiFB9dIk+lp956RgbRy9SlFBWLsxesCYFhYSZ/W5/sGLXF8wyOmgSqMqEnoXJuJ9gLdDiq3tAtinXzGnWZhL32+GxHzJj5YuZSjyGqxGwt6katI+RifQYGLkGqMzsw0NOn9UadZBgepWe+DYzCoaSgkkEU6awTLGxciYgT9vthqKuhIt1siUS92NydohW69+bFygzBR7fjvivXzizIPXT8UzzaQQJIUSYn2xJSaFA0tsPqt29sG1lUInElNOj5SsYQ8xjl1WOm3rAn0nFijTK1zKXNNo3MFVbTboTb7sRVMuGoXG6sWNhqYs1x7Ge1hOJMpmWLUXX64HxWLNEuZnbZfkO2C9hJbkQoTDpIUHziNt0pkG97npiRaAUBV3YaJ66TQJB3nrjPEab0wk9UIMkAbvpEei2+V8as6DMP+uqMD6BEIHUg7R9ntgtsVJEOeohqqEtCz6X8okke5k/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b+WHlb3QoJOilkH1ZhnLSKrM2k/qqvl6ZHSWXb09MGc2Fpu9Q3ZgzNfYBORZv3BkdzgT4cy+olnjUCRe+lDWkj0ACT8hjHEM8azSsjUWYruNIED/Xp74zkrZSZOygolM6RJc9IAGu8doYH5YtZisBTdx9amgEm4UwAZje7E4AcMr2Z2nSFImes3A9dKn/AFGCrKTlxsGcUlBJtpQB/UwSW9TAwSi0xWZr5tlWkaQJqAwsKbkkKRH1pYssW+7BlkFIU6BUFqktVYWC69RKgx8K7zN4+yPw3SZaXmsrFiw8kDSYpsw5pNrnVHU9JnFHLGa2nUOVWL82s2WbNEExG0RcYl8UXHuws9QFmpjd2bY972HW8fIC++Kb5rV5oA1WYC5iYkifUG59JxU4fmCa1JVIIVTJIvyrJjqQScQ8VTyly0H43mo1xLESQO5ltj2xNXsVdBHJcQBpo6iAtEMZIuwbSFvH1pPyGN6maAqIJgErAPWep7T8X+2KvhqDToqQNnZo/Vpl9INz9Yk/LAPO8VXzdDDmBbeLShb2PbD0tvYTaity7mNVTM00DaQpbfYkEqBPZQsz+z64t8TZSGpryqqqoEyRLBmJi2oyCSYvjOQy+urUK6uYmnMWCs0O1t4C/f64rcdzKPUrCkAwTmsAb6woO8GIA6+l8V0olbOwnRKnUSD5S021DYsWPpvseuxGKOVzYGxWAi+ygC/tiXiGc8mjSUlWYxIsOb4Sb9BBG3zvdXzLMVbRYkPNrQW5V7QDA9sNR1Duh34fV5UqOQWSmWP7pEgAAT+rvgaagrUGIuS4qbHmNyJMCdo9MR8AJbJ+a/MzkbkWEMPi6SL97kYteHXUKadMQEdU6GxiTJtO49gO0YTVNrsCdo3YMjU0/VmT9UtLM29wJ0i46DHuB0lqOlcjmXzD3EDYixsIIna8jfFvMhVDKQCzDSSSsxDCAY6yZ+fa8VasKVPSg1WFMARcnpABG5iJnt6xq39SuEXmpComjmEG5jqIJJbe56em2LOYyMsSVPyCn72M/bgeqjUtPXqdp02YfDAmB+1MHsDGNc7nAXaEZvWGvb3FsF1yUKHEqhWhqUzNVjeDbzVF7TF+vpi1+UFUp1ABpVtAaCRpUB9hdWYW+eAVOp5mRe3PTdWI6m25Bv8AVHzwW4ZV1ZWgjq5EsDpiSSS6COuwHTG84UvozKLC3E0JooxP/h6QTou0hpJ1fce7b4CCrrzFZwQxalWuYt+dUCN+h77feVQedlat1LKxaF6SAYGq8AmLDocL/h/Iu1DNNqh20UUiJ+FdXyuN/wBXEwSpt+7Cb6IO8Oyx0ZZhJPxxESzoYA9iImN53xS4kdD0ACYRAzFhyglzaTt8RHrB9MHOFoJqOCAAwgFpICrU0szAXF1sptpO5wofSCC1WgifCQpN41EKGmPcnfbBi+fJTFP5YjllaA8gqun82FddVhqJc2Pf4BB6YD5YMfPqjVp8unVC/qeYGJt0P8iNzgxkm50UnSHR10ga7LeT6RfV3HbEPAMwr5nMU2FqtOCFBBhQN1N45SPSfXEwfJckTNmg6ZYcoL83MNTRqiYPKIktqJ6Wk4W/FOXRadZxBFV6aWIkhSx/WlrBNl79sHOO8SFMswN6ahEAXSFIpmzGJYw1lFhBPUYVstkWq0MvTBYEqzraNQDBR13ZCTJ7DGuJNO+nv/RnN38oVyVAgl1QSEo04UnmJWoTF9hJM9AST3wRqOlEpSVQTUc+a+mJY2QmTNiGgQLGZnEZpvlqBTkeroQ1EJeFGhkKDQLXuSSOgv1CcBz9aprLmQjtUmBEWGkDazMYPTAk5XLoL8v1GChSFOkHBI1gqBHaS5k9yxtHQDpgfw+uz5d6+m+rRN/rPUcr96/ZGJa7TlcuIIlXYS1+dqgW3QEhZm+0dcEOCUNOUpJBYl2I07AB4LkbkkAf+YjGb2TvuUlbX0A2RpA5fSraYWpWHLsf0YBvtIY7XGDNHI6/IA1LSRKdWo2m4EFgkHuDp27Yiz2WGg07fnWpUSTckBRe0RzMTcx27YLcTq6ddFabvMl9BKqLrpVmNyAsAabmCPZSn1RenhGMtnWNaGiUoyyEF2SA+jlWybSF+K9zsMLXAMwfyyoFDLq1rzhV1QrwQAdpA27W74O8EyaU8xnQVXdQbxqVQW/DV3nA7L0D5NWtUAGp+SBDEsSNTfsqDA6A+u71JWvoS7e5AG8pygZDyOSNfwiAHa0kgEEWEbd4wUzPm1MmWr0lUpUmmiMTdSGuSvWB94wmcEfTRr1XXmqVhlwYBIUP5lQwReJHvh9yub81KqA6X1ug1RBlzJ/e3vbtbbBnjo3QY3fIsZHNtSpZlzEQSvMDC7G87k/ytgBnaNRzTYrp1kqNp1CJFrk6WUfhhk4vwwLks0VIgFVWB/8AcWelxbEXgDIq1IPULaUYuh6KSoQ9fTt/LGsJKMHMlxcpKI68HqNTZKKJTCpSZpLyTsLx8MknAPPZXTUrVQmoE0jrNhUKrrB6WZ2HpA9MFMhSpRXKI1RrUtR1DUfiM6TyJBg+xxU4lWladMgnTEQwGpkWekQg3ImYgd8c6k6S6s1lFWUOK5XzRTkwiEs1WYWEUAdOaSC1pNpMA4VK+cXSSgYprGlzuVJAMiZ6g9djttiPiXF61WrXllFBNNMRMkvAAHeAWnbrGNKHD6vlU6iS5LMkGGEiGMA7gbW694x2Qx6V8xhJt8DfXzJbJCilPTNFSN4klRsd7Ge9rTibheQTLq6o5YtWXosqFiFEn3M7icRcOqMKdIzoY0eUwSQR23m+nr2AAxczcCd4Vxq5FBJ2mGNhAG18cbk+PU2irplGiWNTN+ZemxtIAGldQBDdRNo7j9rFnK1AzgAiKUMz3ABUBdtrwenzMWD8Azfm1qqKCAbLB2tzEE/B8V7Hc+hwUrcIiiKFNhrquA1QtEj4mIWTsL3GKkldP0FHf7l/JZ1XptXDLLgpTB1iEQwWBMQJEajG0+mA/wCVx/8AWH7ioV+RZZ+3BPi+YVKDsAfLSAo1q0KBtp+ETYyZN+mFjNZ4I5UAW3h7Sbt984Iq36D3eyFvwtmT5opc2kypH7OqFNtyJOHriqqy01pABErpBg3GqQ0drzfefTATgdFWNSqECAsoXQFETtqO5aSSb9rYk4dL5nMaQVg0SB9az1CCek3uD6Y3ztSlqXT3/ZGNUqZcbNNQqOmmVEhF5SWDMTqkgzJfre14g4n4Jk2p00gS5qVHsszoNQBtN7G23fbAnjDEaqlORVYlFVWLMxIAG0y0k7ReBfDJnqgpqzMoDFFDiPhOkMV3sZBEE9ffHPJPR9Rr8xHwzMahmNBYQ6UwOWdQJmwJVfhsegPWCcAvFOUOYqKqMCdKjVsY8vUC0deUj/RxF4bovToZh2BioyQrGBApuYPUklxyDfUB3wQ4kzU8zTKggaqSgaRA5lWAw3MTfuDjTToyfL72QPeO5a4rmzRzWX2ZaaIDosYMgz6x/PHsnTanxai+txqGljYydLCDG4t909JxH4j1PmK6rpXTTDErcmCPxJ9euNKWZQV6TKoOzkgGdYEGbDofT+sQdK/qXIm8YZIhyXYVQGDEAGSNNkiYEjtcknAXw7nmavqdhrVXKrYKgK6aaC0zLqflh48aUWemtQeWYH1TAJJAXUYuoOox6fZz3w9RjN1ngFWpVHEzAECbqNpMQI7Y2xu4ST7GUlumH/ymq9CvUJc035aQJJNi5qsCVURdJNtiOmN6WTFClWowxqJRUt9W7EaiJ3EwP8ON+G1vPzlVCPLRadNUG0UySxP6oYwL7zB6YrZ1Zr12Og+dTJBLyAysGAB6wpB+WMpdvoyqCeYyxeiFHRaelQoks3w3PU/Yon9bB0RRoIWBApkaiIltLBtG073jtGAudruKNGoAdLFWCi0BbA2i28Dfa+CaMXoVCRIadCGDIdLsTJk3PXvjFyfXuaRSIxl0enQqsWBp1fNZQYjk1KCBuBAPeB8sC+K5j87RJDh9S1zJkiGRLqIVJUgiRq79MXMhlappZh3Ryh0rTAYc8KQRay0xN/Wb9k3NZnzs1VTkDan+H4SRSJULO4MDc3PuMb48Um7fYiUkkPqZN9WaKfHUqgLa4JRQWPtf7D1wt+N8x+bp0FeqKSlVDEaQ+m6v2eWJn8OuG/NV/JUEWYBZhoALQKjEmQsAQN+m5OOZ8OpnN1qKwS1ary3JCqCLktdgqLNz8sHh43K+xOR0qDfh7hapljVrDmOtqQFtTF0lvYgJE7DV3xc4RxBGzBpZeKg8t0ZwAFqPOo83STqaR1P20fpJz6ECjyeUAGKKTLBVEKzD6sj4RfbApOHPlqmVqVKvlswGkUwRH5wqwVdvhIuT16400eZFyb5uib0tIYuO1NOUzSoCqIJDOPi0reD1gjFjw/pyuRfU2mppFQoYkGoshO8iY95wQqU0/OPUbVRpo2nUAGdtzItsbG2F3idQVatGmqP+fYBna7SIkoltIAn3xzQdx0HTS1ahl4blWpZVFedbHzHpkrLsQWAkkBRI27CN8AeK5tDlKWaaQ75dgCLGGZdUAWA5UA7CReTg1n2paKqq8KxK6tXM0AgU01fvQT21YWfGCihkMuqwyAlGZR6MWax0ySCOh+eNsVS46syyOgRlsksU1Un/AP0ZhHcmYKaFJEwLTri8xEThi8O1qRy1Py0gJVrIJE6iGKltVtNjAmMCPDtTzTTCp+ioO4OxW7AbG9ifaOsiDXBuFNrzi01t+VVGAW0yiMC07ASb9ZPbF5W6afvoRjXDJ1FOKQWQosDMEX0kkgbkwd/reoipxPOjyK0TDVuTlkWQE3O++/cG+2LnFjTRqSqR+bYJubtUlnW4J3bACvUWpmKNJ7oAxa45pBJltjsLfLGEIqzRukXOE5HyaIqkDza0BZCEBWPTUbFvYgBRtOL6ZgoELkKCr69IAAkkGS37IgXi/XbAjiHEfMzNJEIgMTNPTHL0kA2sIBmwEYg8V5ljTpimVDnT8IMss9DsQN7dMaOLlNJ9SVSTLtPOtmC5dpSk/mhSwBUBJVbCGnSoiIse+BeUoakDPWCM1ysNaT6WvviDglCpUSrccwOsrDciqZ1e/wBtxjR1E87VkbqsHl9L42UabSIjK1uFOH+WGq03Ymn5utQqkKxUHTcSbNokewxX4VmgmaqU9i42LQGanU1CT1MScNGdpLOVmpr82vqKwVkEJqkbQSNQBtzYHcJ4VqzlWsaRZaQdKQiA76S/KDEqJuT+sMYxkmnfYtrcsZKmcqjVmDEgBtKSEoK1OdWoyA5mCdyNrnGOBZ2m1F61YoQrB1LkjVFzKxNT4rCJJF9sLnHMx+UVFBDqID1ZfVLABLkcqzYQO6mbjEmaes+TAp6xTV/LYAiC7RYafiGw3NyNsU4WkmVaVvsX89mnNJXLIT5rNq5pIckiDfQNJ7ExPXE1R9eYkNKl6bEmDZWbYbBd7C5idpwFo1Gq5eA2k3SoAHGkpr0sf8Jk7/D6Y8HanUyur4hSpjmkF7CFIj19MDxf53M1KyxxbNCnny2lRzhYEsCSumYsTM27YlymXZarIW2I0lzuFibWA1CIHt3xQ4k4etVddBQ1EjTMSIg3uLE7dcWeNDQKOpj5mnUQfVxpHey6QAMJrZL0KvkdaKrmcoAtPlUVbgiNS8oJvaZuOs4UuF0jTq1SNXmOKtMKZsNAYty7TpEAdjhv4L5aUvJBLGkgqN5YtqJZtJPVpv8A4fWMKfGx+dOiIIUkyQQCzK3UQN56mQPTGeN3cRy4st+G80rJUrGTpowYUkGJVaek/EdTseo22vj2WQNWpkmVpeaarFeVUWkoUDoHJsYjCzw3iDilWpm51Ai55hqWbi0SAT9mGXOZ9lFeS6rUMyWVTqRjAAIstjcCSQ20Ti5wcZNe/e5MHcbZ7xBxDzkBDlWDyugEKikjTYgaztFh16CcOPgmiXydNqukB9TG47RY/VsDb0OEDh/BHzFRKSg66iioGJI0qYmoBJk2beRf1GHivTWhQo5KlSVKaBl1MA4sGkgEyZM3I3tiowgoWx7t7ALxH4lSrWWgHLUwCh0qUAJMDf4gB8o+3C/4Y4ScxxJiwK00UVHi3wG32kR7TiLj2XK1xAIDKWAEE6Ukdz0X7MOngmmUy1asqlnZyqgxew3J+qCb+xw/Mpal1Q3G19AX4hzjvUCroLlgij4mUEk1GEfCbSWPqBscEfDvDqGVTMOut2pDyVIUSW0y2krYTYReNNzvgBRqoRVrMyhVlFuyqzBVBMbu0MYPXUel8MPFlOXyVGg1ZafKHYJOuozEs6gD6sk3nY4yVpV7sTp7iL4qopVqks2lRMIisbLIIJN5Zj8XucHKPB34hl8qP0cFy7CCqoGbU37xI+H22xmllSYpoi+ZURmIvqZmA0C5sE1zvvfBpRTy1ChRos7HyqjVGSGLNADTO3NO+NHkWlVynt90QoNvcv1cxUBQI9OmpoqqzDvHV9N4t9ZusYF8OpU/ytaoJ10gdIc89TUshtPQAavW4xfzOTFKmTJpuKYDaRMWjQbcxFzNr4V+Ba2zDuXIklRUbdtK2WO0gScc0LbfodSqg7xDiGhHZyRFJ4VTIGowqqbgudiZMc3bCFX4zUalQQqrKtRhzA3EatJGzXf3EeuGHj+YGlVQFB5LQXADRJ/OGOpPb9bCjRVTYlwquNURMuo2v3gScdnhoqtzmzunsPP0euPKqugBLuqAkAQBGpT7STPbBrNZ3Q0IVJEPUJMySSxk9otb0HXAHLJ+SUKYQHlpmsQ4LGSJ0nTbYiegAxZyNQtlg9RlZq0v6BF5VEdRJYiN5jHNkblJy6WawqMUuoPzmcUpSqVBruKzXY81QzNo79biOkYG8JoVczmanlag2iJsumSsyRYREyL2HfBDxCG8oHT8bqiAgktpBgKDtBJERHadyZzOjK5JOTTV8vTUJJszRq9zb7saRdL1ZDWqVHPK+eVajUkCyh0aryT1PYg+388Ws1njU8tB9RNTRJJAHXUDbkFxgfxPKt5gqUyssQpRPrWt+8Zx0DhvhM5YCtXdVGhAFNtIUXLt9VRe3djjryaIpS6mUPmbSKXgvgldqDPW8wFiEXUG1BT8RW8m1o2sTi1n6XDlqMpoVmIN2PmyT1J5hv7YseIOJlKPma0diOQ09d5H1TIWyxDdRhPpZVnGpkqEtLT5tNbMZFmaRYjfHPFubcpOjR/LslY1ZTNmoOGzBu+pQLjRKl2b9QC/pj3innqUqPltqePKPmqAqFBrdlG8wxvHzxjw/WNTJ0xys6M1NleKelNR13bYBYvgNkqQbPNoROSixUK5OkAaQSzDmMG/vjNJW/Sy7McQpPQypVA4VmAY8oTmMqDPxETPX5RjT8rK8MD6RKVZEvchfTpcxaepxR8XcULsoaJSnrMKNMsAQQ319xEYqJxAvkFohVaoKrAAKdYBBv7TPsB6Y2hjk4JtbtoznJXSNsvmgZqwqpUEuSBZrG8es+43x7iucWogbUQy6bR9ZQAes/8AfGaHAc0isWRIcXBcTYmCsAgHpc7E4EvVdXIdYIi223p17Tjp0Ru10MNQ0LS8xKAOgqdKsxC6mZ2BgGdRIYkG31hM9N81lfyjiaICFVJqOxOvlQzzdJnSseowH4Sj/lGUsPL8wa1YgD4yRIBk7nvhm4MwD5yuXCltGWR1SPjaXhZHMPzZvv8APHNO4O/R/d0bRdoj4Nxhm4iC1V9NWkysIIVGZiyrB3HTUP1vfGPFIRtTBg4FIkEDeHUTExNiZ98CMxnoqVHpsVcugVhdgzMLarnUSDJFp9MGfE+SqpWC1ACXoaTFuaJLRB6iduuJcalFrbYE7i0LfCaBcVWUzpppqAvvEQD6rf1wUDHMlkUBJO4MnnLEsxHQBY09N+uK/hLKmlTzJlWkJIBMjmtzRA6+/YYL+B+FO2YLAVClNmLKdJkBJCkExfWT7xe+NcjTnJrpwKP5aHPKvSoUquakJUICIq8xppIAAUkTJDNHt1wM4gVp18mAWapUdnOuIbWh52sJgCwjacDvF2X8t6jUmKLUlSACpAaOYajLA3uBFsDPEPFnZ0rM5qeVzKLASBqYT7grMbRjnjHVSXqbSagrI/Gh05mnM6iCrLeKcyECxawUW6zhu4IPL4YpDwJdiSLuCSdIv6SfnhK43VqVKeUbUoVnNQqTJBJiJJJICwJ9sN/iSutHIU1qWdVBTTMRIK27n8A2JknohHqKLtsqZfJB6lLKwj01inUIWWkhnYajZZm0XsBPffxFWNXMUqdOmUptpL1CCG8pY1qur4VgRI3Ptiv4Xz7+fUFWoFIUlTKxJLEjlsLmCJPwzNsbcNBcmqKrFqjeUrsGiHnUFQm4UwPkdsS7i9+n9krcM8HFiwSoWqlgAWBJhSFYTECLD54GcXfMnyctrp6hoDilE652dhuesC2C3FMxSkMRUY0fzaU11AOzDSsv0B3je+IOGcK8omuY00wRStHNGlqpP1oMj1xEJdTSS2o94h4uDKqwBAIerpsXXRq6egwo8ORUbWxZgTqJ07i8sB/L1wx5+otBGDOKqtIYgSTUaJHYLefcqMAaGYQqzqy03BRtJGo6XSx3iBt8sVj3sG6aQNzwrVCABqpjlQBSCLjUCLkhe+2/bFzwxw7zHJA5WcOk9VWAz3MWAH2+mDlTgQ/LMq4LIopwUPLPlm509GZRPzOM5SreuUYShNOmAvQyze1o9ovvjWeZRhUSFG5WyjxzLtmqj0QhBfSmrVGmmDzEzZRAtP2YoUeLhM3Ty6kNSoUDRBDNp5Ap8wg77AXH1vQYmqcTCUWRAVqVS5JkTGmRcmT0W1r+uJPCPhdgtNHOl6xapUtdaYHIAexAB/xYcEo42pft9e4pu5bDPw6jSZhmHZZpEaSQY2gsQewFjuMI/jzjLtUSagKswbQDcgE3iLD1OGfj2dWgq0UUlBIAEltLTB1T7b4DZbw5SfMB6jM6pDFADpTVp67mYET7xheHS1a5cLgvI6VLljB4N4NQy9B8xUBBKEhWiaYY2/xQMVPEVf8ALHWnTaoKHxVKhIHmgX03IhSYAwd45xKmoqMtFqqKVVYaEkCYaDLe18JWZ4x5etiwRqr6Vh3EHrAUE2LTuOmHHVKWrl9CXUFpRV49n9WbWkXVkRSI1Erss7xMC3L269d6mdkkkGZPp17RbAjLEhK2ZA/Nq4pGoLk6mVgqlrHufltgZnM62toYLeIntY7mcdHkXSXQxbfI38Lzqvl6agIC5IA+J9dR9LRO0qDfoIi5xikQM3UOiT5NSFRo8uFUwepaDDerYA5hTRypVAylXDB2s55blZ+GSp/2wz8MoqWKASKqF1ggHSqrpGqPiJ1ahebncYzyQUbl03LhO6RR4fl6VZa4f46dNFBAB0iBoAHvN9z3wv5TOnKKxPOSwCg7bSC3W17dTGD3h9zTqZl1QM4SiwB2GkiJE3u037DClxhYdhNhUYaj1jrH+I46MO8nF8bGc1smWqfiXNu6B67aNYsNKgLqvIC9ut8a1s8xdqdVg0NGqIjfqu4t2nANMyyMJ+qZkel7HFvjFSKzsCTqAYSQdwOvzN8dLgtXBnewf8MZj89l2BLHzNOpgSQHhSCPnE/PDMc/5OXEmoDrr1WUEcxgKB5gPKI+sL9Bc45rw/NsrKwJBBMEbzA/nhh4o2ug6hz5aVXQKDYCQ5J6tdgesSe2OXNguavguMqTLvgvLmrmZAGhay1GH7Ktqt7EjD3ncpVzObqlbqitzHYSLDC39DfD9TV3aCEZbz0MhrdojDd4orvlKNdkBPmAkAdOgk45fEv/AJaX0/yb40lCzmvCsw6JmNP1VIYgdn2PSNx7DDn4OZFTOZuk9O6ohEMBBBJ32ue31ThB8PrNCsxAOpgACTY2mwO3NbDL4X4hRTh9SidQq6w5E/HTIBgbgb/fjbNGtTXO39EY3xZU42fKc6awrOqg1ACWQfqiT8UC1oAgDriThFakdKO0kurtQ8otIdFJv1EHb0wKTOCvVPLFzSX4mnTYQwEEAHYj3wQz3D1NWULJVIAlWgEKBB9DYEeoGJlGtpbMtOTbaLa8JmpSZEikmYcFahjSpUMVuCTEWB6wMH/pLzDpQ0QuhT+bJgyFIkxv1Av0LYCUa8vo+KoHVtTVW+QOsQSYN/bE/iqk1XImqGJqI5GncnTuLWYQOm5vjGLfmRUvdjpU2gLk+Jh6hAo6h5bGQp30lgSAIAuTh54Jl20U05eSkakREGrPKANgvff1xyvgr6qppaiskIDNgrkLEdd5x1jg2Yhq7EU1qQyJpHMwBEkjosz/AN8Pxq0uiMTKtKg1WrRpM6lEYeYqagqnmJBI+J4EFtuaMaeL+NUisSNNMtMsQAQNpHMxuIA6k+4IVM/ToZdVUprkMQiwNRkbTMLpmJJOOW8ezYqPpEAODJKr1G4jYyDbEYMXmNLoaTlpV9SfNcZNR6QNmqJSqOQAASFLNbrJ0mfTBDhtXVl2ULTNqcu0BhAPcfCImPfvhWZS7qwcN5dNVJ5uiaYmNsEsks1Xao0RSJ0gwHKxFxbeMd08Ua2OdTd2dE4Pn0ag7hnqKtZ0puYl5Ek2uBJbfocAOMZ4eToDmXLM0QqqWNyWHSBbviTgFBaWSZKZ0u1IVX+LUQ5BCtI+LSOnb7Vfi+ZmKRGxY6WFgtoEgzIJ2iAMckMMZZXXRm2uoWbeH8n5+bQTGobTYIl2JY9Y+8jHWM7UajSYaNUEE6WGoJywsnb5YUvo6yCojuySI63sVuR6SVt/tiPxhnDrDOWpG6BZB1kKSCb6RFiCfQYXiH5uXy10Fh2TkyhW49TfOeTTo3d5gkn5A9drdLnD3kOGVaShFX84WDVahso6wx/VXbbCV9HXAVAPEMwzagCtIEWBJINT1EWHz9MW/pB8QU6amlTao1RzqYmVSOkKNxi8kE5rFj/cqO95GMPFOItVyGeqmpqADKjUrAaDBA9zu2ObZDh1MpT86qxAkqt5LMb6VEsSSd5A74avC9FavB8w1UBxzkAcrADvFotM9hGFDwLQNbN0jp1BT5hF7IgB+34RjXGtMZ0+GZSeqhk8fqMvkKGVoIVVXD2GsFn1E3YElvv+zCzS8GZyoNY8sarwzX+dsPXitWLzsiAldKhlV2BiWkQSPxxS4V4PzGZopXWsyrUGsACYn11YWLxDjjVv93vyVkjvQh5OtWNB1Yszmsg5iZgo/U9LfjhhpZrys5ladQkIqlDqW/OkQQLzqaMLd1pVqbEkLXUKAb6edeU7CR1xd8U5krm1YSCJIJImRzKZHWYOOqcVKVd7/hf7Mvy7hXgY1V8wIMeQwOhtgpUCdiRyx7keuAnFWFSo4Ecw1gD6sLp0+p0ge8YL+H3Y5ui4cfnqLhogNqK1KkKD+0sYDcZAWpQZTc6wVvKwYGo9zvHTbEwVZP29/wADlvACINQ9QBf8MSaCyxfUogC2w/3xbzlAIAAV01EBmLqRDCLz/ucMHh/gYzKUnlG0sVZtoKwSI68pBE746Z5YxjqfBmlfApUKJKTBiSJ6TpBAnvhloZZ3dKclQz1WlpjTA1GOs6Y9Yxb8bZtaoo0MsC1OlrgLETy8xg3PSTHXF7I1R51M2XSgQHS3KfLZmIHUz8sc88rlDXVclafmog8DcSfK5rygNSVj5fsZEH5THzw5fSVVYqtNj9VSQPmIxr4C4XSqebUcAtTrLUBb4hIF/mRPvi99IdNVpmoCupurHoDYDHn5pxllTS32OiKeg5OpWmvloZirLAzJJUWtHLaPecMv0dZEZo5ulOg+SAriNSlWYRPrY/LCpxGlpZmU2Z1YEeocx+GHT6Hp15uFkmAPRZIJx3Z3WFy+hhj/ADJEHHMquSpCtTUMyQFLCR+dJLG0SY5Z3xUHHFzKFkik8c1Pc2+spMW+/fFTx5xAio9INIVrdBAOpbdrx8sV/BagVQdKNqRlOoT9U7dQcZ6E8OuXJanplQS4NTD101uAAygvNiAZA226GehOGfhOeo+RVLAI6tZQogWnWO82HTphS4kjU2K6lhTPuewPtgl4LzY86orUzU8xZUz8MQWU32MfI4wyw1Q1djZOpfUWRkWpZgNAZAyqNRADEBTB7T6+uOm8HylVKNZjCGoT5ZW5UXDBu1xvMWwlZ3hfn52knllTU1B1kyoQsSTJsQsjHR85S1UigUU0EAlSLKBJHpI6euI8XlTjBdWjOEabOd8T4gGr5dAWZqbtJmI5GPKNt2NzgFmwTSmJ0qsmNi0Hf5nBcUadPzXHNq1hfSwiDPacBUz50vSi1Skpv0IVT/KMd+OKpaelGUpNvc0puq0LfGzGfSCAMXuHUddOm8yPMNG5sFlWgnp2wIeiUUk/KPS++DpoeXwz1Ztd/wBpx/0jF5OFXVkRGR+L0mRXnW7WbUzGPLaFUwII6/1thZzeZohy9QF6kwIdgT9h+/EfD2C0UEwShZjcTqYmDfoAPsxEtOn5zvUOmACBEwfX5Ywx4lGTNJy1RsN8A4u4y9ZnOlAwUKnSRygT2AknrGKfC6NXO1loDSyE62b4nEC5LSfUR7YGNVZaS05jV+cIAEnl0iT2CiY9cP30acLFOg1Q2auwhiJK01O8nuZ+7CyqOKMsi5fBWNudRGXOV2oZcaUp6VXRRDi8ibKoB9I2xxrxGajOz5glqvVSRy32a8zcWG2Om+LvFOXydMigvm1wNIdzq09NXYfLHGcxmDUYs8lmOon1OK8DiklqZrnaS0jdluLsvCvJYtpaqQkdFABqAxcglhY+vbBX6MsuoTM5kuy6YpKoElgxBa3W0DCVxRitHL0+ylzH7bkD7kGG+nWehlKNAlV0A1GIiSXuRPWLCfbFZoVjaX/ZmOPeSb6FDi3E/MzWlAFpUw7RqJ1EI3MQes9ffHQfA9IDIZYaz+jBPOy3JJNveccsqIpao6qBNNlMTdnIHf1/DHYOCLlhl6QgpCAadIsQIPTrvjm8WkscYr37sqMlKVnFuIU115oKRGpWETA5jb5aowPqFgEm5BPz2Iv2wTqfpcz7H/3BirS/8L5/yx6UNl77GMi5w3PnL1MrUgfm6jDmmNLG8xewdvsxDxiv+cAFwHYqJkXcEX6zG/tivmf0Tfv/AOXGc9+lp/u5f/2aeBRTlq9+9wvaiEUyWICtUg3ABJAuIFjG87YdMllHymTZUU+dWMmCOVYESCIBA623OGXwb/YW/wAX8Rwm8Z/Sp+4McubJrejovvRtihtYIpLmgdSlkMmYIFjvtaJwycFerSC1KkAGoFDsRCaqdUj0HX7RiPLdfbDBnv8A5dT/AL//APXjHJ4jUtLXoW8KjvYW+jvKhq+ZdGJpsFQneWuS/tMxgN4kTMVqxospikTBPUDYjuYwy/RN+jr/AN6P4cQ+J/7SPZv4cc0np+bqv9Dj+U5ZxAqGUNPM237SE3+8YZPodrs1bMIu5pgtPVQxn3N8B+F/p6X79T8Fwb+ib+2Vv7r+Yx3Zt/DyXvk54bZAL9I60zXmmCN5nqPqn582K3hGqPN1HlSmGd2/VUrE33JOw7nBX6Sf0p9k/ifAbh39hzX95S/hfF4t/DIcleUN5rMflCMwFlOqQDq0sNiSeaJvGKfCc69GorI4DdyOkRB7yP8AVsScG+A/uH+JcU6nwn3H4tjKlvDobX8qY+VKFVKtRWhnqXDUwCQonUZOxOx+Z6Y18P11bJNrYmlrLMSxkyAxSeu8dMQ5H9Nlf3H/AIWwN8N//LH/ALz/AKRjhSuD/b+wntJCvn88C5SnZCxiCepk/iMM3CuEZR1BFIFxctqqamj/ABR8owm0frf3h/iXDV4S/SJ7jHo5bikkzk1bknEaeWSAMuDNudyw27fLrgbl6D5qqmXZ+W50oNtMBVA+eL/ir637x/Bsa/Rp/bh/dVP4cTFfK5FJt7GnFuFrlc0tBaoZyACCQdPmHlBMQCLn/wAuFmuwq5krDHXIsTJYWn7sFPEX9uqf3lPBXhX9vP8Ae1f4BjSDpautGko8xXcI8H8HFmatXbSCISmDMqLSx6W6DE3HeOqsUKJJaIkGAo2gdAMH87/Zj+6cctpf2p/3F/jx5uJvPkk5PaPCOxpYYfLz3IM1lmepA5p5WUEzbUdjcra56EjvganDSZBf7OgFt8GeFf2pv3W/ngZmf+sY9rG3x6I4JbskRTWzFOmqyAFUiAZCC++3XDJ4t8ujRUFeapIjUDyqQV2uo7d8R/R5/aG9/wCuKv0lfpl9h/DjmlPV4iOPokaR/K2D+EZqEZgJ0x85NvwP2Y7Jw3PE0aZemytoWQCCNhce++OEZDZ/ZPxOO31fq/uJ/AuMPxCKte+wsPJ//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tr-TR"/>
          </a:p>
        </p:txBody>
      </p:sp>
      <p:sp>
        <p:nvSpPr>
          <p:cNvPr id="21511" name="AutoShape 4" descr="data:image/jpeg;base64,/9j/4AAQSkZJRgABAQAAAQABAAD/2wCEAAkGBxMTEhQUExQVFRUXGB0XGBcXFxccHBgcGRkbHBwYHBoaHCggGBwlIB0cIjEhJikrLi4uHyAzODMsNygtLisBCgoKDg0OGxAQGzQkICY1LC8vLCwsLCwsLCwsLCwsLCwsLCwsLCwsLCwsLCwsLCwsLCwsLCwsLCwsLCwsLCwsLP/AABEIAMkA+wMBIgACEQEDEQH/xAAbAAACAgMBAAAAAAAAAAAAAAAFBgMEAQIHAP/EAEoQAAIBAgQEBAIFCQYEBAcBAAECEQMhAAQSMQUiQVEGE2FxMoEHQpGhsRQjM1JicrLB0TRzgtLw8ReTwuFDkqKzFjVTY4PD4iT/xAAZAQADAQEBAAAAAAAAAAAAAAAAAQIDBAX/xAAwEQACAgEDAgQEBgIDAAAAAAAAAQIRAxIhMUFRBBNh8BQicaEFMlKBscGR0SNC8f/aAAwDAQACEQMRAD8AfVGJVGNVxIoxpZBsBjcDHkxuMS2FGIx4tjbGMKyqNFbG5fGMZGFYUYFU9sbasexmcFgZAxupxHOMhsIZNrxjXiKcan3wAWA2PasQhsZ1YAJC2PasRE4wTgAl1YxqxHOMasAEmrGC2NNWMasMDbVj2rGhbGNWGI3LYxqxGWxgtgFZJqxicRzj04YWSE4jJxjGrYYjBOI5xs2NIwwJQMbgYjBxsGxnZRIMba8QlsY1YQE+rHpxBrxsHwASzjM4h149rwATasYD4h149qwAWJxjViDXjGs4QFjVj2rEAbGdeGBNqxhmxFrxrqwASzjOrEWrHtWACXVjGrEWrGC2ACXVjBOI9WMasMRLOPE4i1Y9qwAS6sY1YiJxgtgAl1YxqxEWxicMCYtjGrEWrGNWACQnGs401Y1nDA3DY21YiBx7ViQJdWPasRaseL4QEurHtWItWMB8AWS6sZ1YHV+LUUbQ9RFa1iwBvtjK8WoESK1Pr9dem/XC1IVhDVjGrAGj4syjMR5oEGJMgH2OLmY41l0EtVpi8fEO8dNh64WpDsJasZ1YGcP4zQrFlpVFcruAfv8AUeuLFTOIolnUDuWGHYFvVj2rA2rxmgoJNanA35hb7MD6/i/KqY8zV6qCQPniXNLlhYxaseDYCDxNldSp5y6muP8AudhivW8ZZNW0mr8wrEfbGHqQWMmrGC2F8eLsnLL5wkehv7WviKt40yirOsm8QFM+94wakFjJqxnVhJH0g0if0bR6svytjOY8f0hGmk7d5IEfjheZHuFjpqx7VhKf6QaN4pOR0OpRP32wNrfSOxB00Qp6aiTF+sRODWgOj6sYLY5X/wAQszvFLbYqb+vxYG5jxtnS0iqQBeAqb9vh29MGsDsurGNWOK1PFubLajXf2ER32Avjev42zhKkViItZVg+pEQTg1+gUzsi1gSQCCQYMHY9j2xnVjia+Kc0skV2Go6jAFydyTGM5TxdnA1q7nqdWk/cwt8sGv0Dc7Xqxgvjj1LxnnB/4pO+6od/8OK9Xj9eo0vULGPa20QIAwPJXQNztC1ARYyPTHtWOTcL8Z5ijy6VcbAGQB7Rgs3j6pP6JP8A1f1wealyIqZr6R6xkIiLO0gkj7wD9mB1Dx3mwxbzAQTJVgCPYdR8sX6fgEWJrGbbKOvvidfAdIKR5jm8kyOo76dscfxmFdf5NvIkCeJeOs1VJVWFNTAhBf1ht8BszxSqw0mo7AGeYmxI/HDvR8B5YXmpPv8A6jFil4KyYPwsTbdmv99sS/HYfUfkSEVfEeYVdPmvpO41HtHuMa0PENdF0rXqKg2AYwJ/ljpCeFMkB+iU9p/oemJ6XA8ootRSRvyj+mIf4hj6Jj+HZyfMcQLkszFjtJ3PvjRWY9D3x2qjw2iBamg+z37Ysfk9MAWXeLd+334zf4hHpEr4f1OHlah2puetlb+mJkyOYY2o1TPam32bY7WhAF46kfL5Y8riLbxP44T/ABHtH7j+HXc5JQ4LnNUrRqq3ccv8xi9V8N52oFBpbd2Ufbe5x1MVknaffv2v/rfGi1lkSO59oP8AtjOXj5vovuPyInLqfgbOfqUx7v3+RxN/8DZwiJpj/Gf8uOmHMKCZ2H4+keuNfyyBME9h9x+zEvx2V9h+TA5xT8AZr9ajv+s3+XFg/R3mDINSlfrzH/px0ClmAQWER/O4E/P8RiVK3TcjsO8EEfbGJ+Nyv/wflQEBfo4rW/PUhbfQxONl+jSqbPmUP/4z/nth6bNHV7SSf9DGxrzsZmPsv/TB8Zl7/ZD8rH2Eul9GcjmzB+VLt7ucTf8ADSnscxUib8i/1w4PXuIbffsI6Y1rZgxv33jp9aR6kYXxeXv/AAGiHYVh9HmXA/TVj7aP8uPU/o6yvWpXsf1kv/6MNFKoSZHsJ6z/AD2xVq50THMYMm/SYHuML4jL3DTDsA/+HWTiNdcx+2n+TE3/AA6yPer/AMz+ijBXNcQAJE3B+4RJ+0xjNPMhuYHlURM7mJn1v098HxGb9TCo9gR/w4yPet/zP/5xqPo94eN/O/5n/bDBRaNROwv67SI+zEb02LGDsYF7cq3n5m+D4jN+oVR7AQfR/wAOjaofeo2Mr4H4cD8Dz/eP/I+mDXlPpBNpEyBMCRE+pF/ljLZcECSSbiw3Mjm+WwGDz8v6mFLsAm8E8Nn9HUn+9qf1xJ/8HcPm9J/+ZU9f2sFhRJa2wBk92gEfbP3Yt09BXULGAxmPXf1M4HnyfqY9K7C+fCPDxcUW6/8AiVP82MHwpw4b0Xn+8qf5sMNJpFukye3X8BjNSjWJJU8vT+uDzsnd/wCQ0rsBqaqbzF4+Z2/ljXVAmApUXB6mBb5YiyNHSnmm95BMxNwB9pEjFXzWqO079juRC9fbGVD1BX8oQrtexjuOvv1+/Ef5SGYcu957mSI/2wK4lVKlWW8G/oWSw9Lj78ZQw2sSVTSQN7qrlvtMYrQTrYUfNINRtuQfS8g+nXHjn1FgJLKT7CF67fWnAanUJXm5dRS0CRqI3v3b7jjZ0ZaRAjkRjY9AWie1lUYflic2F/yyV0kEg3Eb/ER89vuxGc6WM/CFgbdTM/P+mKVPMEqpQdAD6DSTPtqnFmllCq6GMkFesnt2sSD9rYWlINT5Nfy8Fj7W9ATEdryPtxKasqIBEarG9wAQI+w4rcOpKTJtpWWiZmFi82uvvtiOqx8ssJlJQe+lCSf2jI+zFaUTboJeYAoG+q5PqQwH3A40ObIUaPqgSbWmwHcbzP7OAOf4iVLKANIA3+swUgkX2vFvfri1QUGmtMmGJ5gJsxQkj8fsweXSthr3CHmSF+IdWJNzJ0i3S89tjix+UQSDPOCSb2Bv8jAA+WKGZENpBJYAMQRBk84FtrficWPJfWaemSFQNPdnEz7hT9+DSg3J69YLpAsJViOn1j06xzfPGy8QlqhQfDpCiItJAPrMEjvbFQidbMBpd1VTPT84oUDpEJiQUXhR9Y85BNyBqn2gTHv7YlpIq2W+HFmFQN1nboSFtPcSY9hiR68+ZCxp5bCQWIJA9hv2B98VssHARkFjV+EdVNN5gCx3EdtOL2rVQYKedRIOx5gQG/rM7YXBSTYMyhDVCqi4JXrudUm3YKMT1jU0+7QYB+G5t/rti7TRENR0EwxW1zJBF43m1/fbGaiinBLHlps52sVAB9vWMD54BR2K60iGSHgaQWU3Mnf2ktOIq2VqaW0xqMQpN5m7Ge1o9sTJXZgXVfjAIBWImAkzcHf7Vxeo0/KSqW52YpTUx0ACk+m8we+BchSoE5jhXmVSskCArG0xEk+5OJKfDiNIDcoYsJ62MGZvucTV8xpIsAajCfYGAPaTP2YyzMUVyVABKzJgkvH3C/8Avg1PgWlHvMKqG2JBWO2jlMHtyn7cbOo5RtcE9IJDs3sIH3Y1zRNSpqPwK+gD9nyySf8AXfElKpqQahOrmJ6X0gW7T/PCexSIMsxKsCRLMRMk6VT194Xvvi5mWNOm2nmdiFB9dIk+lp956RgbRy9SlFBWLsxesCYFhYSZ/W5/sGLXF8wyOmgSqMqEnoXJuJ9gLdDiq3tAtinXzGnWZhL32+GxHzJj5YuZSjyGqxGwt6katI+RifQYGLkGqMzsw0NOn9UadZBgepWe+DYzCoaSgkkEU6awTLGxciYgT9vthqKuhIt1siUS92NydohW69+bFygzBR7fjvivXzizIPXT8UzzaQQJIUSYn2xJSaFA0tsPqt29sG1lUInElNOj5SsYQ8xjl1WOm3rAn0nFijTK1zKXNNo3MFVbTboTb7sRVMuGoXG6sWNhqYs1x7Ge1hOJMpmWLUXX64HxWLNEuZnbZfkO2C9hJbkQoTDpIUHziNt0pkG97npiRaAUBV3YaJ66TQJB3nrjPEab0wk9UIMkAbvpEei2+V8as6DMP+uqMD6BEIHUg7R9ntgtsVJEOeohqqEtCz6X8okke5k/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b+WHlb3QoJOilkH1ZhnLSKrM2k/qqvl6ZHSWXb09MGc2Fpu9Q3ZgzNfYBORZv3BkdzgT4cy+olnjUCRe+lDWkj0ACT8hjHEM8azSsjUWYruNIED/Xp74zkrZSZOygolM6RJc9IAGu8doYH5YtZisBTdx9amgEm4UwAZje7E4AcMr2Z2nSFImes3A9dKn/AFGCrKTlxsGcUlBJtpQB/UwSW9TAwSi0xWZr5tlWkaQJqAwsKbkkKRH1pYssW+7BlkFIU6BUFqktVYWC69RKgx8K7zN4+yPw3SZaXmsrFiw8kDSYpsw5pNrnVHU9JnFHLGa2nUOVWL82s2WbNEExG0RcYl8UXHuws9QFmpjd2bY972HW8fIC++Kb5rV5oA1WYC5iYkifUG59JxU4fmCa1JVIIVTJIvyrJjqQScQ8VTyly0H43mo1xLESQO5ltj2xNXsVdBHJcQBpo6iAtEMZIuwbSFvH1pPyGN6maAqIJgErAPWep7T8X+2KvhqDToqQNnZo/Vpl9INz9Yk/LAPO8VXzdDDmBbeLShb2PbD0tvYTaity7mNVTM00DaQpbfYkEqBPZQsz+z64t8TZSGpryqqqoEyRLBmJi2oyCSYvjOQy+urUK6uYmnMWCs0O1t4C/f64rcdzKPUrCkAwTmsAb6woO8GIA6+l8V0olbOwnRKnUSD5S021DYsWPpvseuxGKOVzYGxWAi+ygC/tiXiGc8mjSUlWYxIsOb4Sb9BBG3zvdXzLMVbRYkPNrQW5V7QDA9sNR1Duh34fV5UqOQWSmWP7pEgAAT+rvgaagrUGIuS4qbHmNyJMCdo9MR8AJbJ+a/MzkbkWEMPi6SL97kYteHXUKadMQEdU6GxiTJtO49gO0YTVNrsCdo3YMjU0/VmT9UtLM29wJ0i46DHuB0lqOlcjmXzD3EDYixsIIna8jfFvMhVDKQCzDSSSsxDCAY6yZ+fa8VasKVPSg1WFMARcnpABG5iJnt6xq39SuEXmpComjmEG5jqIJJbe56em2LOYyMsSVPyCn72M/bgeqjUtPXqdp02YfDAmB+1MHsDGNc7nAXaEZvWGvb3FsF1yUKHEqhWhqUzNVjeDbzVF7TF+vpi1+UFUp1ABpVtAaCRpUB9hdWYW+eAVOp5mRe3PTdWI6m25Bv8AVHzwW4ZV1ZWgjq5EsDpiSSS6COuwHTG84UvozKLC3E0JooxP/h6QTou0hpJ1fce7b4CCrrzFZwQxalWuYt+dUCN+h77feVQedlat1LKxaF6SAYGq8AmLDocL/h/Iu1DNNqh20UUiJ+FdXyuN/wBXEwSpt+7Cb6IO8Oyx0ZZhJPxxESzoYA9iImN53xS4kdD0ACYRAzFhyglzaTt8RHrB9MHOFoJqOCAAwgFpICrU0szAXF1sptpO5wofSCC1WgifCQpN41EKGmPcnfbBi+fJTFP5YjllaA8gqun82FddVhqJc2Pf4BB6YD5YMfPqjVp8unVC/qeYGJt0P8iNzgxkm50UnSHR10ga7LeT6RfV3HbEPAMwr5nMU2FqtOCFBBhQN1N45SPSfXEwfJckTNmg6ZYcoL83MNTRqiYPKIktqJ6Wk4W/FOXRadZxBFV6aWIkhSx/WlrBNl79sHOO8SFMswN6ahEAXSFIpmzGJYw1lFhBPUYVstkWq0MvTBYEqzraNQDBR13ZCTJ7DGuJNO+nv/RnN38oVyVAgl1QSEo04UnmJWoTF9hJM9AST3wRqOlEpSVQTUc+a+mJY2QmTNiGgQLGZnEZpvlqBTkeroQ1EJeFGhkKDQLXuSSOgv1CcBz9aprLmQjtUmBEWGkDazMYPTAk5XLoL8v1GChSFOkHBI1gqBHaS5k9yxtHQDpgfw+uz5d6+m+rRN/rPUcr96/ZGJa7TlcuIIlXYS1+dqgW3QEhZm+0dcEOCUNOUpJBYl2I07AB4LkbkkAf+YjGb2TvuUlbX0A2RpA5fSraYWpWHLsf0YBvtIY7XGDNHI6/IA1LSRKdWo2m4EFgkHuDp27Yiz2WGg07fnWpUSTckBRe0RzMTcx27YLcTq6ddFabvMl9BKqLrpVmNyAsAabmCPZSn1RenhGMtnWNaGiUoyyEF2SA+jlWybSF+K9zsMLXAMwfyyoFDLq1rzhV1QrwQAdpA27W74O8EyaU8xnQVXdQbxqVQW/DV3nA7L0D5NWtUAGp+SBDEsSNTfsqDA6A+u71JWvoS7e5AG8pygZDyOSNfwiAHa0kgEEWEbd4wUzPm1MmWr0lUpUmmiMTdSGuSvWB94wmcEfTRr1XXmqVhlwYBIUP5lQwReJHvh9yub81KqA6X1ug1RBlzJ/e3vbtbbBnjo3QY3fIsZHNtSpZlzEQSvMDC7G87k/ytgBnaNRzTYrp1kqNp1CJFrk6WUfhhk4vwwLks0VIgFVWB/8AcWelxbEXgDIq1IPULaUYuh6KSoQ9fTt/LGsJKMHMlxcpKI68HqNTZKKJTCpSZpLyTsLx8MknAPPZXTUrVQmoE0jrNhUKrrB6WZ2HpA9MFMhSpRXKI1RrUtR1DUfiM6TyJBg+xxU4lWladMgnTEQwGpkWekQg3ImYgd8c6k6S6s1lFWUOK5XzRTkwiEs1WYWEUAdOaSC1pNpMA4VK+cXSSgYprGlzuVJAMiZ6g9djttiPiXF61WrXllFBNNMRMkvAAHeAWnbrGNKHD6vlU6iS5LMkGGEiGMA7gbW694x2Qx6V8xhJt8DfXzJbJCilPTNFSN4klRsd7Ge9rTibheQTLq6o5YtWXosqFiFEn3M7icRcOqMKdIzoY0eUwSQR23m+nr2AAxczcCd4Vxq5FBJ2mGNhAG18cbk+PU2irplGiWNTN+ZemxtIAGldQBDdRNo7j9rFnK1AzgAiKUMz3ABUBdtrwenzMWD8Azfm1qqKCAbLB2tzEE/B8V7Hc+hwUrcIiiKFNhrquA1QtEj4mIWTsL3GKkldP0FHf7l/JZ1XptXDLLgpTB1iEQwWBMQJEajG0+mA/wCVx/8AWH7ioV+RZZ+3BPi+YVKDsAfLSAo1q0KBtp+ETYyZN+mFjNZ4I5UAW3h7Sbt984Iq36D3eyFvwtmT5opc2kypH7OqFNtyJOHriqqy01pABErpBg3GqQ0drzfefTATgdFWNSqECAsoXQFETtqO5aSSb9rYk4dL5nMaQVg0SB9az1CCek3uD6Y3ztSlqXT3/ZGNUqZcbNNQqOmmVEhF5SWDMTqkgzJfre14g4n4Jk2p00gS5qVHsszoNQBtN7G23fbAnjDEaqlORVYlFVWLMxIAG0y0k7ReBfDJnqgpqzMoDFFDiPhOkMV3sZBEE9ffHPJPR9Rr8xHwzMahmNBYQ6UwOWdQJmwJVfhsegPWCcAvFOUOYqKqMCdKjVsY8vUC0deUj/RxF4bovToZh2BioyQrGBApuYPUklxyDfUB3wQ4kzU8zTKggaqSgaRA5lWAw3MTfuDjTToyfL72QPeO5a4rmzRzWX2ZaaIDosYMgz6x/PHsnTanxai+txqGljYydLCDG4t909JxH4j1PmK6rpXTTDErcmCPxJ9euNKWZQV6TKoOzkgGdYEGbDofT+sQdK/qXIm8YZIhyXYVQGDEAGSNNkiYEjtcknAXw7nmavqdhrVXKrYKgK6aaC0zLqflh48aUWemtQeWYH1TAJJAXUYuoOox6fZz3w9RjN1ngFWpVHEzAECbqNpMQI7Y2xu4ST7GUlumH/ymq9CvUJc035aQJJNi5qsCVURdJNtiOmN6WTFClWowxqJRUt9W7EaiJ3EwP8ON+G1vPzlVCPLRadNUG0UySxP6oYwL7zB6YrZ1Zr12Og+dTJBLyAysGAB6wpB+WMpdvoyqCeYyxeiFHRaelQoks3w3PU/Yon9bB0RRoIWBApkaiIltLBtG073jtGAudruKNGoAdLFWCi0BbA2i28Dfa+CaMXoVCRIadCGDIdLsTJk3PXvjFyfXuaRSIxl0enQqsWBp1fNZQYjk1KCBuBAPeB8sC+K5j87RJDh9S1zJkiGRLqIVJUgiRq79MXMhlappZh3Ryh0rTAYc8KQRay0xN/Wb9k3NZnzs1VTkDan+H4SRSJULO4MDc3PuMb48Um7fYiUkkPqZN9WaKfHUqgLa4JRQWPtf7D1wt+N8x+bp0FeqKSlVDEaQ+m6v2eWJn8OuG/NV/JUEWYBZhoALQKjEmQsAQN+m5OOZ8OpnN1qKwS1ary3JCqCLktdgqLNz8sHh43K+xOR0qDfh7hapljVrDmOtqQFtTF0lvYgJE7DV3xc4RxBGzBpZeKg8t0ZwAFqPOo83STqaR1P20fpJz6ECjyeUAGKKTLBVEKzD6sj4RfbApOHPlqmVqVKvlswGkUwRH5wqwVdvhIuT16400eZFyb5uib0tIYuO1NOUzSoCqIJDOPi0reD1gjFjw/pyuRfU2mppFQoYkGoshO8iY95wQqU0/OPUbVRpo2nUAGdtzItsbG2F3idQVatGmqP+fYBna7SIkoltIAn3xzQdx0HTS1ahl4blWpZVFedbHzHpkrLsQWAkkBRI27CN8AeK5tDlKWaaQ75dgCLGGZdUAWA5UA7CReTg1n2paKqq8KxK6tXM0AgU01fvQT21YWfGCihkMuqwyAlGZR6MWax0ySCOh+eNsVS46syyOgRlsksU1Un/AP0ZhHcmYKaFJEwLTri8xEThi8O1qRy1Py0gJVrIJE6iGKltVtNjAmMCPDtTzTTCp+ioO4OxW7AbG9ifaOsiDXBuFNrzi01t+VVGAW0yiMC07ASb9ZPbF5W6afvoRjXDJ1FOKQWQosDMEX0kkgbkwd/reoipxPOjyK0TDVuTlkWQE3O++/cG+2LnFjTRqSqR+bYJubtUlnW4J3bACvUWpmKNJ7oAxa45pBJltjsLfLGEIqzRukXOE5HyaIqkDza0BZCEBWPTUbFvYgBRtOL6ZgoELkKCr69IAAkkGS37IgXi/XbAjiHEfMzNJEIgMTNPTHL0kA2sIBmwEYg8V5ljTpimVDnT8IMss9DsQN7dMaOLlNJ9SVSTLtPOtmC5dpSk/mhSwBUBJVbCGnSoiIse+BeUoakDPWCM1ysNaT6WvviDglCpUSrccwOsrDciqZ1e/wBtxjR1E87VkbqsHl9L42UabSIjK1uFOH+WGq03Ymn5utQqkKxUHTcSbNokewxX4VmgmaqU9i42LQGanU1CT1MScNGdpLOVmpr82vqKwVkEJqkbQSNQBtzYHcJ4VqzlWsaRZaQdKQiA76S/KDEqJuT+sMYxkmnfYtrcsZKmcqjVmDEgBtKSEoK1OdWoyA5mCdyNrnGOBZ2m1F61YoQrB1LkjVFzKxNT4rCJJF9sLnHMx+UVFBDqID1ZfVLABLkcqzYQO6mbjEmaes+TAp6xTV/LYAiC7RYafiGw3NyNsU4WkmVaVvsX89mnNJXLIT5rNq5pIckiDfQNJ7ExPXE1R9eYkNKl6bEmDZWbYbBd7C5idpwFo1Gq5eA2k3SoAHGkpr0sf8Jk7/D6Y8HanUyur4hSpjmkF7CFIj19MDxf53M1KyxxbNCnny2lRzhYEsCSumYsTM27YlymXZarIW2I0lzuFibWA1CIHt3xQ4k4etVddBQ1EjTMSIg3uLE7dcWeNDQKOpj5mnUQfVxpHey6QAMJrZL0KvkdaKrmcoAtPlUVbgiNS8oJvaZuOs4UuF0jTq1SNXmOKtMKZsNAYty7TpEAdjhv4L5aUvJBLGkgqN5YtqJZtJPVpv8A4fWMKfGx+dOiIIUkyQQCzK3UQN56mQPTGeN3cRy4st+G80rJUrGTpowYUkGJVaek/EdTseo22vj2WQNWpkmVpeaarFeVUWkoUDoHJsYjCzw3iDilWpm51Ai55hqWbi0SAT9mGXOZ9lFeS6rUMyWVTqRjAAIstjcCSQ20Ti5wcZNe/e5MHcbZ7xBxDzkBDlWDyugEKikjTYgaztFh16CcOPgmiXydNqukB9TG47RY/VsDb0OEDh/BHzFRKSg66iioGJI0qYmoBJk2beRf1GHivTWhQo5KlSVKaBl1MA4sGkgEyZM3I3tiowgoWx7t7ALxH4lSrWWgHLUwCh0qUAJMDf4gB8o+3C/4Y4ScxxJiwK00UVHi3wG32kR7TiLj2XK1xAIDKWAEE6Ukdz0X7MOngmmUy1asqlnZyqgxew3J+qCb+xw/Mpal1Q3G19AX4hzjvUCroLlgij4mUEk1GEfCbSWPqBscEfDvDqGVTMOut2pDyVIUSW0y2krYTYReNNzvgBRqoRVrMyhVlFuyqzBVBMbu0MYPXUel8MPFlOXyVGg1ZafKHYJOuozEs6gD6sk3nY4yVpV7sTp7iL4qopVqks2lRMIisbLIIJN5Zj8XucHKPB34hl8qP0cFy7CCqoGbU37xI+H22xmllSYpoi+ZURmIvqZmA0C5sE1zvvfBpRTy1ChRos7HyqjVGSGLNADTO3NO+NHkWlVynt90QoNvcv1cxUBQI9OmpoqqzDvHV9N4t9ZusYF8OpU/ytaoJ10gdIc89TUshtPQAavW4xfzOTFKmTJpuKYDaRMWjQbcxFzNr4V+Ba2zDuXIklRUbdtK2WO0gScc0LbfodSqg7xDiGhHZyRFJ4VTIGowqqbgudiZMc3bCFX4zUalQQqrKtRhzA3EatJGzXf3EeuGHj+YGlVQFB5LQXADRJ/OGOpPb9bCjRVTYlwquNURMuo2v3gScdnhoqtzmzunsPP0euPKqugBLuqAkAQBGpT7STPbBrNZ3Q0IVJEPUJMySSxk9otb0HXAHLJ+SUKYQHlpmsQ4LGSJ0nTbYiegAxZyNQtlg9RlZq0v6BF5VEdRJYiN5jHNkblJy6WawqMUuoPzmcUpSqVBruKzXY81QzNo79biOkYG8JoVczmanlag2iJsumSsyRYREyL2HfBDxCG8oHT8bqiAgktpBgKDtBJERHadyZzOjK5JOTTV8vTUJJszRq9zb7saRdL1ZDWqVHPK+eVajUkCyh0aryT1PYg+388Ws1njU8tB9RNTRJJAHXUDbkFxgfxPKt5gqUyssQpRPrWt+8Zx0DhvhM5YCtXdVGhAFNtIUXLt9VRe3djjryaIpS6mUPmbSKXgvgldqDPW8wFiEXUG1BT8RW8m1o2sTi1n6XDlqMpoVmIN2PmyT1J5hv7YseIOJlKPma0diOQ09d5H1TIWyxDdRhPpZVnGpkqEtLT5tNbMZFmaRYjfHPFubcpOjR/LslY1ZTNmoOGzBu+pQLjRKl2b9QC/pj3innqUqPltqePKPmqAqFBrdlG8wxvHzxjw/WNTJ0xys6M1NleKelNR13bYBYvgNkqQbPNoROSixUK5OkAaQSzDmMG/vjNJW/Sy7McQpPQypVA4VmAY8oTmMqDPxETPX5RjT8rK8MD6RKVZEvchfTpcxaepxR8XcULsoaJSnrMKNMsAQQ319xEYqJxAvkFohVaoKrAAKdYBBv7TPsB6Y2hjk4JtbtoznJXSNsvmgZqwqpUEuSBZrG8es+43x7iucWogbUQy6bR9ZQAes/8AfGaHAc0isWRIcXBcTYmCsAgHpc7E4EvVdXIdYIi223p17Tjp0Ru10MNQ0LS8xKAOgqdKsxC6mZ2BgGdRIYkG31hM9N81lfyjiaICFVJqOxOvlQzzdJnSseowH4Sj/lGUsPL8wa1YgD4yRIBk7nvhm4MwD5yuXCltGWR1SPjaXhZHMPzZvv8APHNO4O/R/d0bRdoj4Nxhm4iC1V9NWkysIIVGZiyrB3HTUP1vfGPFIRtTBg4FIkEDeHUTExNiZ98CMxnoqVHpsVcugVhdgzMLarnUSDJFp9MGfE+SqpWC1ACXoaTFuaJLRB6iduuJcalFrbYE7i0LfCaBcVWUzpppqAvvEQD6rf1wUDHMlkUBJO4MnnLEsxHQBY09N+uK/hLKmlTzJlWkJIBMjmtzRA6+/YYL+B+FO2YLAVClNmLKdJkBJCkExfWT7xe+NcjTnJrpwKP5aHPKvSoUquakJUICIq8xppIAAUkTJDNHt1wM4gVp18mAWapUdnOuIbWh52sJgCwjacDvF2X8t6jUmKLUlSACpAaOYajLA3uBFsDPEPFnZ0rM5qeVzKLASBqYT7grMbRjnjHVSXqbSagrI/Gh05mnM6iCrLeKcyECxawUW6zhu4IPL4YpDwJdiSLuCSdIv6SfnhK43VqVKeUbUoVnNQqTJBJiJJJICwJ9sN/iSutHIU1qWdVBTTMRIK27n8A2JknohHqKLtsqZfJB6lLKwj01inUIWWkhnYajZZm0XsBPffxFWNXMUqdOmUptpL1CCG8pY1qur4VgRI3Ptiv4Xz7+fUFWoFIUlTKxJLEjlsLmCJPwzNsbcNBcmqKrFqjeUrsGiHnUFQm4UwPkdsS7i9+n9krcM8HFiwSoWqlgAWBJhSFYTECLD54GcXfMnyctrp6hoDilE652dhuesC2C3FMxSkMRUY0fzaU11AOzDSsv0B3je+IOGcK8omuY00wRStHNGlqpP1oMj1xEJdTSS2o94h4uDKqwBAIerpsXXRq6egwo8ORUbWxZgTqJ07i8sB/L1wx5+otBGDOKqtIYgSTUaJHYLefcqMAaGYQqzqy03BRtJGo6XSx3iBt8sVj3sG6aQNzwrVCABqpjlQBSCLjUCLkhe+2/bFzwxw7zHJA5WcOk9VWAz3MWAH2+mDlTgQ/LMq4LIopwUPLPlm509GZRPzOM5SreuUYShNOmAvQyze1o9ovvjWeZRhUSFG5WyjxzLtmqj0QhBfSmrVGmmDzEzZRAtP2YoUeLhM3Ty6kNSoUDRBDNp5Ap8wg77AXH1vQYmqcTCUWRAVqVS5JkTGmRcmT0W1r+uJPCPhdgtNHOl6xapUtdaYHIAexAB/xYcEo42pft9e4pu5bDPw6jSZhmHZZpEaSQY2gsQewFjuMI/jzjLtUSagKswbQDcgE3iLD1OGfj2dWgq0UUlBIAEltLTB1T7b4DZbw5SfMB6jM6pDFADpTVp67mYET7xheHS1a5cLgvI6VLljB4N4NQy9B8xUBBKEhWiaYY2/xQMVPEVf8ALHWnTaoKHxVKhIHmgX03IhSYAwd45xKmoqMtFqqKVVYaEkCYaDLe18JWZ4x5etiwRqr6Vh3EHrAUE2LTuOmHHVKWrl9CXUFpRV49n9WbWkXVkRSI1Erss7xMC3L269d6mdkkkGZPp17RbAjLEhK2ZA/Nq4pGoLk6mVgqlrHufltgZnM62toYLeIntY7mcdHkXSXQxbfI38Lzqvl6agIC5IA+J9dR9LRO0qDfoIi5xikQM3UOiT5NSFRo8uFUwepaDDerYA5hTRypVAylXDB2s55blZ+GSp/2wz8MoqWKASKqF1ggHSqrpGqPiJ1ahebncYzyQUbl03LhO6RR4fl6VZa4f46dNFBAB0iBoAHvN9z3wv5TOnKKxPOSwCg7bSC3W17dTGD3h9zTqZl1QM4SiwB2GkiJE3u037DClxhYdhNhUYaj1jrH+I46MO8nF8bGc1smWqfiXNu6B67aNYsNKgLqvIC9ut8a1s8xdqdVg0NGqIjfqu4t2nANMyyMJ+qZkel7HFvjFSKzsCTqAYSQdwOvzN8dLgtXBnewf8MZj89l2BLHzNOpgSQHhSCPnE/PDMc/5OXEmoDrr1WUEcxgKB5gPKI+sL9Bc45rw/NsrKwJBBMEbzA/nhh4o2ug6hz5aVXQKDYCQ5J6tdgesSe2OXNguavguMqTLvgvLmrmZAGhay1GH7Ktqt7EjD3ncpVzObqlbqitzHYSLDC39DfD9TV3aCEZbz0MhrdojDd4orvlKNdkBPmAkAdOgk45fEv/AJaX0/yb40lCzmvCsw6JmNP1VIYgdn2PSNx7DDn4OZFTOZuk9O6ohEMBBBJ32ue31ThB8PrNCsxAOpgACTY2mwO3NbDL4X4hRTh9SidQq6w5E/HTIBgbgb/fjbNGtTXO39EY3xZU42fKc6awrOqg1ACWQfqiT8UC1oAgDriThFakdKO0kurtQ8otIdFJv1EHb0wKTOCvVPLFzSX4mnTYQwEEAHYj3wQz3D1NWULJVIAlWgEKBB9DYEeoGJlGtpbMtOTbaLa8JmpSZEikmYcFahjSpUMVuCTEWB6wMH/pLzDpQ0QuhT+bJgyFIkxv1Av0LYCUa8vo+KoHVtTVW+QOsQSYN/bE/iqk1XImqGJqI5GncnTuLWYQOm5vjGLfmRUvdjpU2gLk+Jh6hAo6h5bGQp30lgSAIAuTh54Jl20U05eSkakREGrPKANgvff1xyvgr6qppaiskIDNgrkLEdd5x1jg2Yhq7EU1qQyJpHMwBEkjosz/AN8Pxq0uiMTKtKg1WrRpM6lEYeYqagqnmJBI+J4EFtuaMaeL+NUisSNNMtMsQAQNpHMxuIA6k+4IVM/ToZdVUprkMQiwNRkbTMLpmJJOOW8ezYqPpEAODJKr1G4jYyDbEYMXmNLoaTlpV9SfNcZNR6QNmqJSqOQAASFLNbrJ0mfTBDhtXVl2ULTNqcu0BhAPcfCImPfvhWZS7qwcN5dNVJ5uiaYmNsEsks1Xao0RSJ0gwHKxFxbeMd08Ua2OdTd2dE4Pn0ag7hnqKtZ0puYl5Ek2uBJbfocAOMZ4eToDmXLM0QqqWNyWHSBbviTgFBaWSZKZ0u1IVX+LUQ5BCtI+LSOnb7Vfi+ZmKRGxY6WFgtoEgzIJ2iAMckMMZZXXRm2uoWbeH8n5+bQTGobTYIl2JY9Y+8jHWM7UajSYaNUEE6WGoJywsnb5YUvo6yCojuySI63sVuR6SVt/tiPxhnDrDOWpG6BZB1kKSCb6RFiCfQYXiH5uXy10Fh2TkyhW49TfOeTTo3d5gkn5A9drdLnD3kOGVaShFX84WDVahso6wx/VXbbCV9HXAVAPEMwzagCtIEWBJINT1EWHz9MW/pB8QU6amlTao1RzqYmVSOkKNxi8kE5rFj/cqO95GMPFOItVyGeqmpqADKjUrAaDBA9zu2ObZDh1MpT86qxAkqt5LMb6VEsSSd5A74avC9FavB8w1UBxzkAcrADvFotM9hGFDwLQNbN0jp1BT5hF7IgB+34RjXGtMZ0+GZSeqhk8fqMvkKGVoIVVXD2GsFn1E3YElvv+zCzS8GZyoNY8sarwzX+dsPXitWLzsiAldKhlV2BiWkQSPxxS4V4PzGZopXWsyrUGsACYn11YWLxDjjVv93vyVkjvQh5OtWNB1Yszmsg5iZgo/U9LfjhhpZrys5ladQkIqlDqW/OkQQLzqaMLd1pVqbEkLXUKAb6edeU7CR1xd8U5krm1YSCJIJImRzKZHWYOOqcVKVd7/hf7Mvy7hXgY1V8wIMeQwOhtgpUCdiRyx7keuAnFWFSo4Ecw1gD6sLp0+p0ge8YL+H3Y5ui4cfnqLhogNqK1KkKD+0sYDcZAWpQZTc6wVvKwYGo9zvHTbEwVZP29/wADlvACINQ9QBf8MSaCyxfUogC2w/3xbzlAIAAV01EBmLqRDCLz/ucMHh/gYzKUnlG0sVZtoKwSI68pBE746Z5YxjqfBmlfApUKJKTBiSJ6TpBAnvhloZZ3dKclQz1WlpjTA1GOs6Y9Yxb8bZtaoo0MsC1OlrgLETy8xg3PSTHXF7I1R51M2XSgQHS3KfLZmIHUz8sc88rlDXVclafmog8DcSfK5rygNSVj5fsZEH5THzw5fSVVYqtNj9VSQPmIxr4C4XSqebUcAtTrLUBb4hIF/mRPvi99IdNVpmoCupurHoDYDHn5pxllTS32OiKeg5OpWmvloZirLAzJJUWtHLaPecMv0dZEZo5ulOg+SAriNSlWYRPrY/LCpxGlpZmU2Z1YEeocx+GHT6Hp15uFkmAPRZIJx3Z3WFy+hhj/ADJEHHMquSpCtTUMyQFLCR+dJLG0SY5Z3xUHHFzKFkik8c1Pc2+spMW+/fFTx5xAio9INIVrdBAOpbdrx8sV/BagVQdKNqRlOoT9U7dQcZ6E8OuXJanplQS4NTD101uAAygvNiAZA226GehOGfhOeo+RVLAI6tZQogWnWO82HTphS4kjU2K6lhTPuewPtgl4LzY86orUzU8xZUz8MQWU32MfI4wyw1Q1djZOpfUWRkWpZgNAZAyqNRADEBTB7T6+uOm8HylVKNZjCGoT5ZW5UXDBu1xvMWwlZ3hfn52knllTU1B1kyoQsSTJsQsjHR85S1UigUU0EAlSLKBJHpI6euI8XlTjBdWjOEabOd8T4gGr5dAWZqbtJmI5GPKNt2NzgFmwTSmJ0qsmNi0Hf5nBcUadPzXHNq1hfSwiDPacBUz50vSi1Skpv0IVT/KMd+OKpaelGUpNvc0puq0LfGzGfSCAMXuHUddOm8yPMNG5sFlWgnp2wIeiUUk/KPS++DpoeXwz1Ztd/wBpx/0jF5OFXVkRGR+L0mRXnW7WbUzGPLaFUwII6/1thZzeZohy9QF6kwIdgT9h+/EfD2C0UEwShZjcTqYmDfoAPsxEtOn5zvUOmACBEwfX5Ywx4lGTNJy1RsN8A4u4y9ZnOlAwUKnSRygT2AknrGKfC6NXO1loDSyE62b4nEC5LSfUR7YGNVZaS05jV+cIAEnl0iT2CiY9cP30acLFOg1Q2auwhiJK01O8nuZ+7CyqOKMsi5fBWNudRGXOV2oZcaUp6VXRRDi8ibKoB9I2xxrxGajOz5glqvVSRy32a8zcWG2Om+LvFOXydMigvm1wNIdzq09NXYfLHGcxmDUYs8lmOon1OK8DiklqZrnaS0jdluLsvCvJYtpaqQkdFABqAxcglhY+vbBX6MsuoTM5kuy6YpKoElgxBa3W0DCVxRitHL0+ylzH7bkD7kGG+nWehlKNAlV0A1GIiSXuRPWLCfbFZoVjaX/ZmOPeSb6FDi3E/MzWlAFpUw7RqJ1EI3MQes9ffHQfA9IDIZYaz+jBPOy3JJNveccsqIpao6qBNNlMTdnIHf1/DHYOCLlhl6QgpCAadIsQIPTrvjm8WkscYr37sqMlKVnFuIU115oKRGpWETA5jb5aowPqFgEm5BPz2Iv2wTqfpcz7H/3BirS/8L5/yx6UNl77GMi5w3PnL1MrUgfm6jDmmNLG8xewdvsxDxiv+cAFwHYqJkXcEX6zG/tivmf0Tfv/AOXGc9+lp/u5f/2aeBRTlq9+9wvaiEUyWICtUg3ABJAuIFjG87YdMllHymTZUU+dWMmCOVYESCIBA623OGXwb/YW/wAX8Rwm8Z/Sp+4McubJrejovvRtihtYIpLmgdSlkMmYIFjvtaJwycFerSC1KkAGoFDsRCaqdUj0HX7RiPLdfbDBnv8A5dT/AL//APXjHJ4jUtLXoW8KjvYW+jvKhq+ZdGJpsFQneWuS/tMxgN4kTMVqxospikTBPUDYjuYwy/RN+jr/AN6P4cQ+J/7SPZv4cc0np+bqv9Dj+U5ZxAqGUNPM237SE3+8YZPodrs1bMIu5pgtPVQxn3N8B+F/p6X79T8Fwb+ib+2Vv7r+Yx3Zt/DyXvk54bZAL9I60zXmmCN5nqPqn582K3hGqPN1HlSmGd2/VUrE33JOw7nBX6Sf0p9k/ifAbh39hzX95S/hfF4t/DIcleUN5rMflCMwFlOqQDq0sNiSeaJvGKfCc69GorI4DdyOkRB7yP8AVsScG+A/uH+JcU6nwn3H4tjKlvDobX8qY+VKFVKtRWhnqXDUwCQonUZOxOx+Z6Y18P11bJNrYmlrLMSxkyAxSeu8dMQ5H9Nlf3H/AIWwN8N//LH/ALz/AKRjhSuD/b+wntJCvn88C5SnZCxiCepk/iMM3CuEZR1BFIFxctqqamj/ABR8owm0frf3h/iXDV4S/SJ7jHo5bikkzk1bknEaeWSAMuDNudyw27fLrgbl6D5qqmXZ+W50oNtMBVA+eL/ir637x/Bsa/Rp/bh/dVP4cTFfK5FJt7GnFuFrlc0tBaoZyACCQdPmHlBMQCLn/wAuFmuwq5krDHXIsTJYWn7sFPEX9uqf3lPBXhX9vP8Ae1f4BjSDpautGko8xXcI8H8HFmatXbSCISmDMqLSx6W6DE3HeOqsUKJJaIkGAo2gdAMH87/Zj+6cctpf2p/3F/jx5uJvPkk5PaPCOxpYYfLz3IM1lmepA5p5WUEzbUdjcra56EjvganDSZBf7OgFt8GeFf2pv3W/ngZmf+sY9rG3x6I4JbskRTWzFOmqyAFUiAZCC++3XDJ4t8ujRUFeapIjUDyqQV2uo7d8R/R5/aG9/wCuKv0lfpl9h/DjmlPV4iOPokaR/K2D+EZqEZgJ0x85NvwP2Y7Jw3PE0aZemytoWQCCNhce++OEZDZ/ZPxOO31fq/uJ/AuMPxCKte+wsPJ//9k="/>
          <p:cNvSpPr>
            <a:spLocks noChangeAspect="1" noChangeArrowheads="1"/>
          </p:cNvSpPr>
          <p:nvPr/>
        </p:nvSpPr>
        <p:spPr bwMode="auto">
          <a:xfrm>
            <a:off x="307975" y="7938"/>
            <a:ext cx="304800" cy="304800"/>
          </a:xfrm>
          <a:prstGeom prst="rect">
            <a:avLst/>
          </a:prstGeom>
          <a:noFill/>
          <a:ln w="9525">
            <a:noFill/>
            <a:miter lim="800000"/>
            <a:headEnd/>
            <a:tailEnd/>
          </a:ln>
        </p:spPr>
        <p:txBody>
          <a:bodyPr/>
          <a:lstStyle/>
          <a:p>
            <a:endParaRPr lang="tr-TR"/>
          </a:p>
        </p:txBody>
      </p:sp>
      <p:sp>
        <p:nvSpPr>
          <p:cNvPr id="7" name="2 Alt Başlık"/>
          <p:cNvSpPr>
            <a:spLocks noGrp="1"/>
          </p:cNvSpPr>
          <p:nvPr>
            <p:ph idx="1"/>
          </p:nvPr>
        </p:nvSpPr>
        <p:spPr>
          <a:xfrm>
            <a:off x="179512" y="785794"/>
            <a:ext cx="8784976" cy="5286412"/>
          </a:xfrm>
        </p:spPr>
        <p:txBody>
          <a:bodyPr/>
          <a:lstStyle/>
          <a:p>
            <a:pPr algn="just"/>
            <a:r>
              <a:rPr lang="tr-TR" b="1" dirty="0" err="1" smtClean="0">
                <a:solidFill>
                  <a:srgbClr val="C00000"/>
                </a:solidFill>
              </a:rPr>
              <a:t>Price</a:t>
            </a:r>
            <a:r>
              <a:rPr lang="tr-TR" b="1" dirty="0" smtClean="0">
                <a:solidFill>
                  <a:srgbClr val="C00000"/>
                </a:solidFill>
              </a:rPr>
              <a:t> </a:t>
            </a:r>
            <a:r>
              <a:rPr lang="tr-TR" b="1" dirty="0" err="1" smtClean="0">
                <a:solidFill>
                  <a:srgbClr val="C00000"/>
                </a:solidFill>
              </a:rPr>
              <a:t>coverage</a:t>
            </a:r>
            <a:r>
              <a:rPr lang="tr-TR" b="1" dirty="0" smtClean="0">
                <a:solidFill>
                  <a:srgbClr val="C00000"/>
                </a:solidFill>
              </a:rPr>
              <a:t>: </a:t>
            </a:r>
          </a:p>
          <a:p>
            <a:pPr algn="just"/>
            <a:r>
              <a:rPr lang="en-GB" b="1" dirty="0" smtClean="0">
                <a:solidFill>
                  <a:srgbClr val="0070C0"/>
                </a:solidFill>
              </a:rPr>
              <a:t>Selling </a:t>
            </a:r>
            <a:r>
              <a:rPr lang="en-GB" b="1" dirty="0" smtClean="0">
                <a:solidFill>
                  <a:srgbClr val="0070C0"/>
                </a:solidFill>
              </a:rPr>
              <a:t>prices of farmers to the marketing channels in each month between 1-31 days. Producer price is the selling price of domestically produced goods excluded value added tax and other taxes. </a:t>
            </a:r>
            <a:endParaRPr lang="tr-TR" b="1" dirty="0" smtClean="0">
              <a:solidFill>
                <a:srgbClr val="0070C0"/>
              </a:solidFill>
            </a:endParaRPr>
          </a:p>
          <a:p>
            <a:pPr algn="just"/>
            <a:endParaRPr lang="tr-TR" dirty="0" smtClean="0"/>
          </a:p>
        </p:txBody>
      </p:sp>
    </p:spTree>
  </p:cSld>
  <p:clrMapOvr>
    <a:masterClrMapping/>
  </p:clrMapOvr>
  <p:transition spd="med">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9871940D-B160-426B-BB0A-1EA316427392}" type="slidenum">
              <a:rPr lang="tr-TR" smtClean="0"/>
              <a:pPr>
                <a:defRPr/>
              </a:pPr>
              <a:t>5</a:t>
            </a:fld>
            <a:endParaRPr lang="tr-TR" dirty="0"/>
          </a:p>
        </p:txBody>
      </p:sp>
      <p:sp>
        <p:nvSpPr>
          <p:cNvPr id="4" name="2 Alt Başlık"/>
          <p:cNvSpPr>
            <a:spLocks noGrp="1"/>
          </p:cNvSpPr>
          <p:nvPr>
            <p:ph idx="1"/>
          </p:nvPr>
        </p:nvSpPr>
        <p:spPr>
          <a:xfrm>
            <a:off x="179512" y="836712"/>
            <a:ext cx="8712968" cy="5289451"/>
          </a:xfrm>
        </p:spPr>
        <p:txBody>
          <a:bodyPr/>
          <a:lstStyle/>
          <a:p>
            <a:pPr algn="just"/>
            <a:r>
              <a:rPr lang="en-GB" b="1" dirty="0" smtClean="0">
                <a:solidFill>
                  <a:srgbClr val="0070C0"/>
                </a:solidFill>
              </a:rPr>
              <a:t>Selling prices of products produced by the producer active in</a:t>
            </a:r>
            <a:r>
              <a:rPr lang="tr-TR" b="1" dirty="0" smtClean="0">
                <a:solidFill>
                  <a:srgbClr val="0070C0"/>
                </a:solidFill>
              </a:rPr>
              <a:t> </a:t>
            </a:r>
            <a:r>
              <a:rPr lang="en-GB" b="1" dirty="0" smtClean="0">
                <a:solidFill>
                  <a:srgbClr val="0070C0"/>
                </a:solidFill>
              </a:rPr>
              <a:t>agriculture</a:t>
            </a:r>
            <a:r>
              <a:rPr lang="en-GB" b="1" dirty="0" smtClean="0">
                <a:solidFill>
                  <a:srgbClr val="0070C0"/>
                </a:solidFill>
              </a:rPr>
              <a:t>, hunting, forestry and fishery sectors and supplied to the market at the first point of sale are monitored in agriculture producer price index.</a:t>
            </a:r>
            <a:endParaRPr lang="tr-TR" dirty="0" smtClean="0"/>
          </a:p>
        </p:txBody>
      </p:sp>
    </p:spTree>
  </p:cSld>
  <p:clrMapOvr>
    <a:masterClrMapping/>
  </p:clrMapOvr>
  <p:transition spd="med">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95638B7A-6B9E-48D7-928D-298906FFA65B}" type="slidenum">
              <a:rPr lang="tr-TR" smtClean="0"/>
              <a:pPr>
                <a:defRPr/>
              </a:pPr>
              <a:t>6</a:t>
            </a:fld>
            <a:endParaRPr lang="tr-TR" dirty="0"/>
          </a:p>
        </p:txBody>
      </p:sp>
      <p:sp>
        <p:nvSpPr>
          <p:cNvPr id="6" name="5 İçerik Yer Tutucusu"/>
          <p:cNvSpPr>
            <a:spLocks noGrp="1"/>
          </p:cNvSpPr>
          <p:nvPr>
            <p:ph idx="1"/>
          </p:nvPr>
        </p:nvSpPr>
        <p:spPr>
          <a:xfrm>
            <a:off x="323528" y="785794"/>
            <a:ext cx="8606190" cy="5286412"/>
          </a:xfrm>
        </p:spPr>
        <p:txBody>
          <a:bodyPr>
            <a:normAutofit lnSpcReduction="10000"/>
          </a:bodyPr>
          <a:lstStyle/>
          <a:p>
            <a:pPr marL="342900" lvl="2" indent="-342900"/>
            <a:r>
              <a:rPr lang="tr-TR" sz="3200" b="1" dirty="0" smtClean="0">
                <a:solidFill>
                  <a:srgbClr val="C00000"/>
                </a:solidFill>
              </a:rPr>
              <a:t>DATA SOURCES: </a:t>
            </a:r>
          </a:p>
          <a:p>
            <a:pPr marL="342900" lvl="2" indent="-342900"/>
            <a:r>
              <a:rPr lang="en-US" sz="3200" b="1" dirty="0" smtClean="0">
                <a:solidFill>
                  <a:srgbClr val="0070C0"/>
                </a:solidFill>
              </a:rPr>
              <a:t>Province and district offices of M</a:t>
            </a:r>
            <a:r>
              <a:rPr lang="tr-TR" sz="3200" b="1" dirty="0" smtClean="0">
                <a:solidFill>
                  <a:srgbClr val="0070C0"/>
                </a:solidFill>
              </a:rPr>
              <a:t>oF</a:t>
            </a:r>
            <a:r>
              <a:rPr lang="en-US" sz="3200" b="1" dirty="0" smtClean="0">
                <a:solidFill>
                  <a:srgbClr val="0070C0"/>
                </a:solidFill>
              </a:rPr>
              <a:t>A</a:t>
            </a:r>
            <a:r>
              <a:rPr lang="tr-TR" sz="3200" b="1" dirty="0" smtClean="0">
                <a:solidFill>
                  <a:srgbClr val="0070C0"/>
                </a:solidFill>
              </a:rPr>
              <a:t>L</a:t>
            </a:r>
            <a:r>
              <a:rPr lang="en-US" sz="3200" b="1" dirty="0" smtClean="0">
                <a:solidFill>
                  <a:srgbClr val="0070C0"/>
                </a:solidFill>
              </a:rPr>
              <a:t>, </a:t>
            </a:r>
            <a:endParaRPr lang="tr-TR" sz="3200" b="1" dirty="0" smtClean="0">
              <a:solidFill>
                <a:srgbClr val="0070C0"/>
              </a:solidFill>
            </a:endParaRPr>
          </a:p>
          <a:p>
            <a:pPr marL="342900" lvl="2" indent="-342900"/>
            <a:r>
              <a:rPr lang="en-US" sz="3200" b="1" dirty="0" smtClean="0">
                <a:solidFill>
                  <a:srgbClr val="0070C0"/>
                </a:solidFill>
              </a:rPr>
              <a:t>Commercial Exchange Markets, </a:t>
            </a:r>
            <a:endParaRPr lang="tr-TR" sz="3200" b="1" dirty="0" smtClean="0">
              <a:solidFill>
                <a:srgbClr val="0070C0"/>
              </a:solidFill>
            </a:endParaRPr>
          </a:p>
          <a:p>
            <a:pPr marL="342900" lvl="2" indent="-342900"/>
            <a:r>
              <a:rPr lang="en-US" sz="3200" b="1" dirty="0" smtClean="0">
                <a:solidFill>
                  <a:srgbClr val="0070C0"/>
                </a:solidFill>
              </a:rPr>
              <a:t>Producer Unions,</a:t>
            </a:r>
            <a:r>
              <a:rPr lang="tr-TR" sz="3200" b="1" dirty="0" smtClean="0">
                <a:solidFill>
                  <a:srgbClr val="0070C0"/>
                </a:solidFill>
              </a:rPr>
              <a:t> </a:t>
            </a:r>
            <a:r>
              <a:rPr lang="tr-TR" sz="3200" b="1" dirty="0" err="1" smtClean="0">
                <a:solidFill>
                  <a:srgbClr val="0070C0"/>
                </a:solidFill>
              </a:rPr>
              <a:t>Cooperatives</a:t>
            </a:r>
            <a:endParaRPr lang="tr-TR" sz="3200" b="1" dirty="0" smtClean="0">
              <a:solidFill>
                <a:srgbClr val="0070C0"/>
              </a:solidFill>
            </a:endParaRPr>
          </a:p>
          <a:p>
            <a:pPr marL="342900" lvl="2" indent="-342900"/>
            <a:r>
              <a:rPr lang="en-US" sz="3200" b="1" dirty="0" smtClean="0">
                <a:solidFill>
                  <a:srgbClr val="0070C0"/>
                </a:solidFill>
              </a:rPr>
              <a:t>Turkish Grain Board, </a:t>
            </a:r>
            <a:endParaRPr lang="tr-TR" sz="3200" b="1" dirty="0" smtClean="0">
              <a:solidFill>
                <a:srgbClr val="0070C0"/>
              </a:solidFill>
            </a:endParaRPr>
          </a:p>
          <a:p>
            <a:pPr marL="342900" lvl="2" indent="-342900"/>
            <a:r>
              <a:rPr lang="en-US" sz="3200" b="1" dirty="0" smtClean="0">
                <a:solidFill>
                  <a:srgbClr val="0070C0"/>
                </a:solidFill>
              </a:rPr>
              <a:t>Ministry of Environment</a:t>
            </a:r>
            <a:r>
              <a:rPr lang="tr-TR" sz="3200" b="1" dirty="0" smtClean="0">
                <a:solidFill>
                  <a:srgbClr val="0070C0"/>
                </a:solidFill>
              </a:rPr>
              <a:t> </a:t>
            </a:r>
            <a:r>
              <a:rPr lang="en-US" sz="3200" b="1" dirty="0" smtClean="0">
                <a:solidFill>
                  <a:srgbClr val="0070C0"/>
                </a:solidFill>
              </a:rPr>
              <a:t> and </a:t>
            </a:r>
            <a:r>
              <a:rPr lang="tr-TR" sz="3200" b="1" dirty="0" smtClean="0">
                <a:solidFill>
                  <a:srgbClr val="0070C0"/>
                </a:solidFill>
              </a:rPr>
              <a:t> </a:t>
            </a:r>
            <a:r>
              <a:rPr lang="tr-TR" sz="3200" b="1" dirty="0" err="1" smtClean="0">
                <a:solidFill>
                  <a:srgbClr val="0070C0"/>
                </a:solidFill>
              </a:rPr>
              <a:t>Water</a:t>
            </a:r>
            <a:r>
              <a:rPr lang="tr-TR" sz="3200" b="1" dirty="0" smtClean="0">
                <a:solidFill>
                  <a:srgbClr val="0070C0"/>
                </a:solidFill>
              </a:rPr>
              <a:t> </a:t>
            </a:r>
            <a:r>
              <a:rPr lang="tr-TR" sz="3200" b="1" dirty="0" err="1" smtClean="0">
                <a:solidFill>
                  <a:srgbClr val="0070C0"/>
                </a:solidFill>
              </a:rPr>
              <a:t>Affairs</a:t>
            </a:r>
            <a:r>
              <a:rPr lang="en-US" sz="3200" b="1" dirty="0" smtClean="0">
                <a:solidFill>
                  <a:srgbClr val="0070C0"/>
                </a:solidFill>
              </a:rPr>
              <a:t>, </a:t>
            </a:r>
            <a:endParaRPr lang="tr-TR" sz="3200" b="1" dirty="0" smtClean="0">
              <a:solidFill>
                <a:srgbClr val="0070C0"/>
              </a:solidFill>
            </a:endParaRPr>
          </a:p>
          <a:p>
            <a:pPr marL="342900" lvl="2" indent="-342900"/>
            <a:r>
              <a:rPr lang="en-US" sz="3200" b="1" dirty="0" smtClean="0">
                <a:solidFill>
                  <a:srgbClr val="0070C0"/>
                </a:solidFill>
              </a:rPr>
              <a:t>Turkish Sugar Authority, </a:t>
            </a:r>
            <a:endParaRPr lang="tr-TR" sz="3200" b="1" dirty="0" smtClean="0">
              <a:solidFill>
                <a:srgbClr val="0070C0"/>
              </a:solidFill>
            </a:endParaRPr>
          </a:p>
          <a:p>
            <a:pPr marL="342900" lvl="2" indent="-342900"/>
            <a:r>
              <a:rPr lang="en-US" sz="3200" b="1" dirty="0" smtClean="0">
                <a:solidFill>
                  <a:srgbClr val="0070C0"/>
                </a:solidFill>
              </a:rPr>
              <a:t>Marketing Hall and Foundation of Fishery. </a:t>
            </a:r>
          </a:p>
          <a:p>
            <a:r>
              <a:rPr lang="tr-TR" b="1" dirty="0" err="1" smtClean="0">
                <a:solidFill>
                  <a:srgbClr val="0070C0"/>
                </a:solidFill>
              </a:rPr>
              <a:t>Tobacco</a:t>
            </a:r>
            <a:r>
              <a:rPr lang="tr-TR" b="1" dirty="0" smtClean="0">
                <a:solidFill>
                  <a:srgbClr val="0070C0"/>
                </a:solidFill>
              </a:rPr>
              <a:t> </a:t>
            </a:r>
            <a:r>
              <a:rPr lang="tr-TR" b="1" dirty="0" err="1" smtClean="0">
                <a:solidFill>
                  <a:srgbClr val="0070C0"/>
                </a:solidFill>
              </a:rPr>
              <a:t>and</a:t>
            </a:r>
            <a:r>
              <a:rPr lang="tr-TR" b="1" dirty="0" smtClean="0">
                <a:solidFill>
                  <a:srgbClr val="0070C0"/>
                </a:solidFill>
              </a:rPr>
              <a:t> </a:t>
            </a:r>
            <a:r>
              <a:rPr lang="tr-TR" b="1" dirty="0" err="1" smtClean="0">
                <a:solidFill>
                  <a:srgbClr val="0070C0"/>
                </a:solidFill>
              </a:rPr>
              <a:t>Alcohol</a:t>
            </a:r>
            <a:r>
              <a:rPr lang="tr-TR" b="1" dirty="0" smtClean="0">
                <a:solidFill>
                  <a:srgbClr val="0070C0"/>
                </a:solidFill>
              </a:rPr>
              <a:t> Market </a:t>
            </a:r>
            <a:r>
              <a:rPr lang="tr-TR" b="1" dirty="0" err="1" smtClean="0">
                <a:solidFill>
                  <a:srgbClr val="0070C0"/>
                </a:solidFill>
              </a:rPr>
              <a:t>Regularity</a:t>
            </a:r>
            <a:r>
              <a:rPr lang="tr-TR" b="1" dirty="0" smtClean="0">
                <a:solidFill>
                  <a:srgbClr val="0070C0"/>
                </a:solidFill>
              </a:rPr>
              <a:t> </a:t>
            </a:r>
            <a:r>
              <a:rPr lang="tr-TR" b="1" dirty="0" err="1" smtClean="0">
                <a:solidFill>
                  <a:srgbClr val="0070C0"/>
                </a:solidFill>
              </a:rPr>
              <a:t>Authority</a:t>
            </a:r>
            <a:endParaRPr lang="tr-TR" b="1" dirty="0">
              <a:solidFill>
                <a:srgbClr val="0070C0"/>
              </a:solidFill>
            </a:endParaRPr>
          </a:p>
        </p:txBody>
      </p:sp>
    </p:spTree>
  </p:cSld>
  <p:clrMapOvr>
    <a:masterClrMapping/>
  </p:clrMapOvr>
  <p:transition spd="med">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8CA4C9DD-3414-4199-9ED9-736BCBFF527F}" type="slidenum">
              <a:rPr lang="tr-TR" smtClean="0"/>
              <a:pPr>
                <a:defRPr/>
              </a:pPr>
              <a:t>7</a:t>
            </a:fld>
            <a:endParaRPr lang="tr-TR" dirty="0"/>
          </a:p>
        </p:txBody>
      </p:sp>
      <p:sp>
        <p:nvSpPr>
          <p:cNvPr id="3" name="2 Alt Başlık"/>
          <p:cNvSpPr txBox="1">
            <a:spLocks/>
          </p:cNvSpPr>
          <p:nvPr/>
        </p:nvSpPr>
        <p:spPr>
          <a:xfrm>
            <a:off x="247650" y="906463"/>
            <a:ext cx="8864600" cy="5405437"/>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1" i="0" u="none" strike="noStrike" kern="1200" cap="none" spc="0" normalizeH="0" baseline="0" noProof="0" dirty="0" err="1" smtClean="0">
                <a:ln>
                  <a:noFill/>
                </a:ln>
                <a:solidFill>
                  <a:srgbClr val="C00000"/>
                </a:solidFill>
                <a:effectLst/>
                <a:uLnTx/>
                <a:uFillTx/>
                <a:latin typeface="+mn-lt"/>
                <a:ea typeface="+mn-ea"/>
                <a:cs typeface="+mn-cs"/>
              </a:rPr>
              <a:t>Classifications</a:t>
            </a:r>
            <a:r>
              <a:rPr kumimoji="0" lang="tr-TR" sz="3200" b="1" i="0" u="none" strike="noStrike" kern="1200" cap="none" spc="0" normalizeH="0" baseline="0" noProof="0" dirty="0" smtClean="0">
                <a:ln>
                  <a:noFill/>
                </a:ln>
                <a:solidFill>
                  <a:srgbClr val="C00000"/>
                </a:solidFill>
                <a:effectLst/>
                <a:uLnTx/>
                <a:uFillTx/>
                <a:latin typeface="+mn-lt"/>
                <a:ea typeface="+mn-ea"/>
                <a:cs typeface="+mn-cs"/>
              </a:rPr>
              <a:t>: </a:t>
            </a:r>
            <a:r>
              <a:rPr kumimoji="0" lang="en-GB" sz="3200" b="1" i="0" u="none" strike="noStrike" kern="1200" cap="none" spc="0" normalizeH="0" baseline="0" noProof="0" dirty="0" smtClean="0">
                <a:ln>
                  <a:noFill/>
                </a:ln>
                <a:solidFill>
                  <a:srgbClr val="0070C0"/>
                </a:solidFill>
                <a:effectLst/>
                <a:uLnTx/>
                <a:uFillTx/>
                <a:latin typeface="+mn-lt"/>
                <a:ea typeface="+mn-ea"/>
                <a:cs typeface="+mn-cs"/>
              </a:rPr>
              <a:t>NACE Rev.2 and CPA- 2008 are used for computations.</a:t>
            </a:r>
            <a:endParaRPr kumimoji="0" lang="tr-TR" sz="3200" b="1"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tr-TR" sz="3200" b="1" i="0" u="none" strike="noStrike" kern="1200" cap="none" spc="0" normalizeH="0" baseline="0" noProof="0" dirty="0" smtClean="0">
                <a:ln>
                  <a:noFill/>
                </a:ln>
                <a:solidFill>
                  <a:srgbClr val="C00000"/>
                </a:solidFill>
                <a:effectLst/>
                <a:uLnTx/>
                <a:uFillTx/>
                <a:latin typeface="+mn-lt"/>
                <a:ea typeface="+mn-ea"/>
                <a:cs typeface="+mn-cs"/>
              </a:rPr>
              <a:t>A.</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Agriculture</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forestry</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and</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fishing</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tr-TR" sz="3200" b="1" i="0" u="none" strike="noStrike" kern="1200" cap="none" spc="0" normalizeH="0" baseline="0" noProof="0" dirty="0" smtClean="0">
                <a:ln>
                  <a:noFill/>
                </a:ln>
                <a:solidFill>
                  <a:srgbClr val="C00000"/>
                </a:solidFill>
                <a:effectLst/>
                <a:uLnTx/>
                <a:uFillTx/>
                <a:latin typeface="+mn-lt"/>
                <a:ea typeface="+mn-ea"/>
                <a:cs typeface="+mn-cs"/>
              </a:rPr>
              <a:t>        01.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Crop</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and</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animal</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production</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hunting</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and</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lang="tr-TR" sz="3200" b="1" dirty="0" smtClean="0">
                <a:solidFill>
                  <a:srgbClr val="0070C0"/>
                </a:solidFill>
                <a:latin typeface="+mn-lt"/>
                <a:cs typeface="+mn-cs"/>
              </a:rPr>
              <a:t> </a:t>
            </a:r>
            <a:r>
              <a:rPr lang="tr-TR" sz="3200" b="1" dirty="0" smtClean="0">
                <a:solidFill>
                  <a:srgbClr val="0070C0"/>
                </a:solidFill>
                <a:latin typeface="+mn-lt"/>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related</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service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activities</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endParaRPr kumimoji="0" lang="tr-TR" sz="3200" b="1"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smtClean="0">
                <a:ln>
                  <a:noFill/>
                </a:ln>
                <a:solidFill>
                  <a:srgbClr val="C00000"/>
                </a:solidFill>
                <a:effectLst/>
                <a:uLnTx/>
                <a:uFillTx/>
                <a:latin typeface="+mn-lt"/>
                <a:ea typeface="+mn-ea"/>
                <a:cs typeface="+mn-cs"/>
              </a:rPr>
              <a:t>02.</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Forest</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products</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and</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realated</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services</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endParaRPr kumimoji="0" lang="tr-TR" sz="3200" b="1"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smtClean="0">
                <a:ln>
                  <a:noFill/>
                </a:ln>
                <a:solidFill>
                  <a:srgbClr val="C00000"/>
                </a:solidFill>
                <a:effectLst/>
                <a:uLnTx/>
                <a:uFillTx/>
                <a:latin typeface="+mn-lt"/>
                <a:ea typeface="+mn-ea"/>
                <a:cs typeface="+mn-cs"/>
              </a:rPr>
              <a:t>03.</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Fishing</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and</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other</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fishing</a:t>
            </a:r>
            <a:r>
              <a:rPr kumimoji="0" lang="tr-TR" sz="3200" b="1" i="0" u="none" strike="noStrike" kern="1200" cap="none" spc="0" normalizeH="0" baseline="0" noProof="0" dirty="0" smtClean="0">
                <a:ln>
                  <a:noFill/>
                </a:ln>
                <a:solidFill>
                  <a:srgbClr val="0070C0"/>
                </a:solidFill>
                <a:effectLst/>
                <a:uLnTx/>
                <a:uFillTx/>
                <a:latin typeface="+mn-lt"/>
                <a:ea typeface="+mn-ea"/>
                <a:cs typeface="+mn-cs"/>
              </a:rPr>
              <a:t> </a:t>
            </a:r>
            <a:r>
              <a:rPr kumimoji="0" lang="tr-TR" sz="3200" b="1" i="0" u="none" strike="noStrike" kern="1200" cap="none" spc="0" normalizeH="0" baseline="0" noProof="0" dirty="0" err="1" smtClean="0">
                <a:ln>
                  <a:noFill/>
                </a:ln>
                <a:solidFill>
                  <a:srgbClr val="0070C0"/>
                </a:solidFill>
                <a:effectLst/>
                <a:uLnTx/>
                <a:uFillTx/>
                <a:latin typeface="+mn-lt"/>
                <a:ea typeface="+mn-ea"/>
                <a:cs typeface="+mn-cs"/>
              </a:rPr>
              <a:t>products</a:t>
            </a:r>
            <a:endParaRPr kumimoji="0" lang="tr-TR" sz="3200" b="1" i="0" u="none" strike="noStrike" kern="1200" cap="none" spc="0" normalizeH="0" baseline="0" noProof="0" dirty="0" smtClean="0">
              <a:ln>
                <a:noFill/>
              </a:ln>
              <a:solidFill>
                <a:srgbClr val="0070C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İçerik Yer Tutucusu"/>
          <p:cNvSpPr>
            <a:spLocks noGrp="1"/>
          </p:cNvSpPr>
          <p:nvPr>
            <p:ph idx="1"/>
          </p:nvPr>
        </p:nvSpPr>
        <p:spPr>
          <a:xfrm>
            <a:off x="500063" y="1285875"/>
            <a:ext cx="8258175" cy="4197350"/>
          </a:xfrm>
        </p:spPr>
        <p:txBody>
          <a:bodyPr>
            <a:normAutofit/>
          </a:bodyPr>
          <a:lstStyle/>
          <a:p>
            <a:pPr algn="just"/>
            <a:endParaRPr lang="tr-TR" sz="2800" dirty="0" smtClean="0"/>
          </a:p>
          <a:p>
            <a:endParaRPr lang="tr-TR" sz="2800" dirty="0" smtClean="0"/>
          </a:p>
        </p:txBody>
      </p:sp>
      <p:sp>
        <p:nvSpPr>
          <p:cNvPr id="5" name="4 Slayt Numarası Yer Tutucusu"/>
          <p:cNvSpPr>
            <a:spLocks noGrp="1"/>
          </p:cNvSpPr>
          <p:nvPr>
            <p:ph type="sldNum" sz="quarter" idx="12"/>
          </p:nvPr>
        </p:nvSpPr>
        <p:spPr/>
        <p:txBody>
          <a:bodyPr/>
          <a:lstStyle/>
          <a:p>
            <a:pPr>
              <a:defRPr/>
            </a:pPr>
            <a:fld id="{477A9B78-6972-4187-B0BD-43A33E87F133}" type="slidenum">
              <a:rPr lang="tr-TR" smtClean="0"/>
              <a:pPr>
                <a:defRPr/>
              </a:pPr>
              <a:t>8</a:t>
            </a:fld>
            <a:endParaRPr lang="tr-TR" dirty="0"/>
          </a:p>
        </p:txBody>
      </p:sp>
      <p:pic>
        <p:nvPicPr>
          <p:cNvPr id="4" name="Picture 4"/>
          <p:cNvPicPr>
            <a:picLocks noChangeAspect="1" noChangeArrowheads="1"/>
          </p:cNvPicPr>
          <p:nvPr/>
        </p:nvPicPr>
        <p:blipFill>
          <a:blip r:embed="rId2" cstate="print"/>
          <a:srcRect/>
          <a:stretch>
            <a:fillRect/>
          </a:stretch>
        </p:blipFill>
        <p:spPr bwMode="auto">
          <a:xfrm>
            <a:off x="857224" y="1268412"/>
            <a:ext cx="7829576" cy="4303727"/>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layt Numarası Yer Tutucusu"/>
          <p:cNvSpPr>
            <a:spLocks noGrp="1"/>
          </p:cNvSpPr>
          <p:nvPr>
            <p:ph type="sldNum" sz="quarter" idx="12"/>
          </p:nvPr>
        </p:nvSpPr>
        <p:spPr/>
        <p:txBody>
          <a:bodyPr/>
          <a:lstStyle/>
          <a:p>
            <a:pPr>
              <a:defRPr/>
            </a:pPr>
            <a:fld id="{E0EF1B52-CEBC-4030-9112-D4123A7C949F}" type="slidenum">
              <a:rPr lang="tr-TR" smtClean="0"/>
              <a:pPr>
                <a:defRPr/>
              </a:pPr>
              <a:t>9</a:t>
            </a:fld>
            <a:endParaRPr lang="tr-TR" dirty="0"/>
          </a:p>
        </p:txBody>
      </p:sp>
      <p:sp>
        <p:nvSpPr>
          <p:cNvPr id="6" name="2 Alt Başlık"/>
          <p:cNvSpPr>
            <a:spLocks noGrp="1"/>
          </p:cNvSpPr>
          <p:nvPr>
            <p:ph idx="1"/>
          </p:nvPr>
        </p:nvSpPr>
        <p:spPr>
          <a:xfrm>
            <a:off x="179512" y="785794"/>
            <a:ext cx="8821644" cy="5340369"/>
          </a:xfrm>
        </p:spPr>
        <p:txBody>
          <a:bodyPr>
            <a:normAutofit/>
          </a:bodyPr>
          <a:lstStyle/>
          <a:p>
            <a:pPr algn="just"/>
            <a:r>
              <a:rPr lang="en-GB" b="1" dirty="0" smtClean="0">
                <a:solidFill>
                  <a:srgbClr val="C00000"/>
                </a:solidFill>
              </a:rPr>
              <a:t>Sources of Weight:</a:t>
            </a:r>
            <a:endParaRPr lang="tr-TR" b="1" dirty="0" smtClean="0">
              <a:solidFill>
                <a:srgbClr val="C00000"/>
              </a:solidFill>
            </a:endParaRPr>
          </a:p>
          <a:p>
            <a:pPr algn="just"/>
            <a:r>
              <a:rPr lang="en-GB" b="1" dirty="0" smtClean="0"/>
              <a:t> </a:t>
            </a:r>
            <a:r>
              <a:rPr lang="en-GB" b="1" dirty="0" smtClean="0">
                <a:solidFill>
                  <a:srgbClr val="0070C0"/>
                </a:solidFill>
              </a:rPr>
              <a:t>Weights of 2 digit groups in NACE Rev.2 obtained from National Accounts system. Production quantity, price and production value of 2009, 2010 and 2011 are used for computing weights of products and product groups in Agriculture PPI.</a:t>
            </a:r>
            <a:endParaRPr lang="tr-TR" b="1" dirty="0" smtClean="0">
              <a:solidFill>
                <a:srgbClr val="0070C0"/>
              </a:solidFill>
            </a:endParaRPr>
          </a:p>
          <a:p>
            <a:pPr algn="just"/>
            <a:r>
              <a:rPr lang="en-GB" b="1" dirty="0" smtClean="0">
                <a:solidFill>
                  <a:srgbClr val="0070C0"/>
                </a:solidFill>
              </a:rPr>
              <a:t> 2009, 2010 and 2011 production value and prices of all crop and animal products and livestock are used at district level.</a:t>
            </a:r>
            <a:endParaRPr lang="tr-TR" b="1" dirty="0" smtClean="0">
              <a:solidFill>
                <a:srgbClr val="0070C0"/>
              </a:solidFill>
            </a:endParaRPr>
          </a:p>
          <a:p>
            <a:pPr algn="just"/>
            <a:endParaRPr lang="tr-TR" b="1" dirty="0" smtClean="0">
              <a:solidFill>
                <a:srgbClr val="0070C0"/>
              </a:solidFill>
            </a:endParaRPr>
          </a:p>
          <a:p>
            <a:pPr algn="just"/>
            <a:endParaRPr lang="tr-TR" dirty="0" smtClean="0"/>
          </a:p>
        </p:txBody>
      </p:sp>
    </p:spTree>
  </p:cSld>
  <p:clrMapOvr>
    <a:masterClrMapping/>
  </p:clrMapOvr>
  <p:transition spd="med">
    <p:pull dir="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1161</TotalTime>
  <Words>592</Words>
  <Application>Microsoft Office PowerPoint</Application>
  <PresentationFormat>Ekran Gösterisi (4:3)</PresentationFormat>
  <Paragraphs>92</Paragraphs>
  <Slides>15</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15</vt:i4>
      </vt:variant>
    </vt:vector>
  </HeadingPairs>
  <TitlesOfParts>
    <vt:vector size="17" baseType="lpstr">
      <vt:lpstr>Ofis Teması</vt:lpstr>
      <vt:lpstr>Document</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tuik</dc:creator>
  <cp:lastModifiedBy>39073395874</cp:lastModifiedBy>
  <cp:revision>216</cp:revision>
  <dcterms:created xsi:type="dcterms:W3CDTF">2006-12-22T08:39:23Z</dcterms:created>
  <dcterms:modified xsi:type="dcterms:W3CDTF">2015-02-19T08:02:37Z</dcterms:modified>
</cp:coreProperties>
</file>